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83"/>
  </p:notesMasterIdLst>
  <p:handoutMasterIdLst>
    <p:handoutMasterId r:id="rId84"/>
  </p:handoutMasterIdLst>
  <p:sldIdLst>
    <p:sldId id="373" r:id="rId2"/>
    <p:sldId id="560" r:id="rId3"/>
    <p:sldId id="630" r:id="rId4"/>
    <p:sldId id="565" r:id="rId5"/>
    <p:sldId id="631" r:id="rId6"/>
    <p:sldId id="723" r:id="rId7"/>
    <p:sldId id="632" r:id="rId8"/>
    <p:sldId id="635" r:id="rId9"/>
    <p:sldId id="636" r:id="rId10"/>
    <p:sldId id="728" r:id="rId11"/>
    <p:sldId id="638" r:id="rId12"/>
    <p:sldId id="639" r:id="rId13"/>
    <p:sldId id="640" r:id="rId14"/>
    <p:sldId id="642" r:id="rId15"/>
    <p:sldId id="738" r:id="rId16"/>
    <p:sldId id="796" r:id="rId17"/>
    <p:sldId id="779" r:id="rId18"/>
    <p:sldId id="797" r:id="rId19"/>
    <p:sldId id="798" r:id="rId20"/>
    <p:sldId id="780" r:id="rId21"/>
    <p:sldId id="801" r:id="rId22"/>
    <p:sldId id="740" r:id="rId23"/>
    <p:sldId id="802" r:id="rId24"/>
    <p:sldId id="803" r:id="rId25"/>
    <p:sldId id="804" r:id="rId26"/>
    <p:sldId id="670" r:id="rId27"/>
    <p:sldId id="671" r:id="rId28"/>
    <p:sldId id="805" r:id="rId29"/>
    <p:sldId id="662" r:id="rId30"/>
    <p:sldId id="744" r:id="rId31"/>
    <p:sldId id="772" r:id="rId32"/>
    <p:sldId id="672" r:id="rId33"/>
    <p:sldId id="668" r:id="rId34"/>
    <p:sldId id="673" r:id="rId35"/>
    <p:sldId id="725" r:id="rId36"/>
    <p:sldId id="669" r:id="rId37"/>
    <p:sldId id="675" r:id="rId38"/>
    <p:sldId id="677" r:id="rId39"/>
    <p:sldId id="678" r:id="rId40"/>
    <p:sldId id="724" r:id="rId41"/>
    <p:sldId id="726" r:id="rId42"/>
    <p:sldId id="563" r:id="rId43"/>
    <p:sldId id="718" r:id="rId44"/>
    <p:sldId id="681" r:id="rId45"/>
    <p:sldId id="683" r:id="rId46"/>
    <p:sldId id="682" r:id="rId47"/>
    <p:sldId id="686" r:id="rId48"/>
    <p:sldId id="685" r:id="rId49"/>
    <p:sldId id="687" r:id="rId50"/>
    <p:sldId id="688" r:id="rId51"/>
    <p:sldId id="737" r:id="rId52"/>
    <p:sldId id="689" r:id="rId53"/>
    <p:sldId id="690" r:id="rId54"/>
    <p:sldId id="691" r:id="rId55"/>
    <p:sldId id="694" r:id="rId56"/>
    <p:sldId id="693" r:id="rId57"/>
    <p:sldId id="696" r:id="rId58"/>
    <p:sldId id="695" r:id="rId59"/>
    <p:sldId id="697" r:id="rId60"/>
    <p:sldId id="698" r:id="rId61"/>
    <p:sldId id="699" r:id="rId62"/>
    <p:sldId id="700" r:id="rId63"/>
    <p:sldId id="705" r:id="rId64"/>
    <p:sldId id="701" r:id="rId65"/>
    <p:sldId id="703" r:id="rId66"/>
    <p:sldId id="706" r:id="rId67"/>
    <p:sldId id="707" r:id="rId68"/>
    <p:sldId id="708" r:id="rId69"/>
    <p:sldId id="709" r:id="rId70"/>
    <p:sldId id="711" r:id="rId71"/>
    <p:sldId id="713" r:id="rId72"/>
    <p:sldId id="714" r:id="rId73"/>
    <p:sldId id="715" r:id="rId74"/>
    <p:sldId id="716" r:id="rId75"/>
    <p:sldId id="717" r:id="rId76"/>
    <p:sldId id="679" r:id="rId77"/>
    <p:sldId id="719" r:id="rId78"/>
    <p:sldId id="665" r:id="rId79"/>
    <p:sldId id="600" r:id="rId80"/>
    <p:sldId id="601" r:id="rId81"/>
    <p:sldId id="520" r:id="rId82"/>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orient="horz" pos="3110">
          <p15:clr>
            <a:srgbClr val="A4A3A4"/>
          </p15:clr>
        </p15:guide>
        <p15:guide id="4" pos="21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8" d="100"/>
          <a:sy n="98" d="100"/>
        </p:scale>
        <p:origin x="21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_rels/data9.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lub umiejętności uniwersalnych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objętych 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objętych działaniami z zakresu doskonalenia kompetencji cyfrowych, w tym w zakresie wykorzystania technologii informacyjno-komunikacyjnych (TIK) oraz włączenia TIK do nauczania przedmiotowego.</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2F8F3E03-35BE-4D42-8771-A4B6D2A25339}" type="presOf" srcId="{621AB93B-5B7B-404A-AAC6-82585374894E}" destId="{30A5BAFA-D867-4432-A555-078896BF780D}" srcOrd="0" destOrd="0" presId="urn:microsoft.com/office/officeart/2005/8/layout/vList5"/>
    <dgm:cxn modelId="{D9EA9603-E310-4F5D-95C8-9CD39A9DDFBE}"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4816630-0F21-4895-A22A-6A4CA342B0D8}" type="presOf" srcId="{DA6E603D-E34D-4EC6-B48D-740809166CA4}" destId="{6057DA86-162F-440C-8D5E-0A6D86B8CF0F}" srcOrd="0" destOrd="0" presId="urn:microsoft.com/office/officeart/2005/8/layout/vList5"/>
    <dgm:cxn modelId="{FE182361-4CCE-4CB8-BFA8-C6AA8A5652E1}"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980467AB-CC32-4E71-A9CF-A4197FF4106B}" srcId="{621AB93B-5B7B-404A-AAC6-82585374894E}" destId="{A8EAE37E-2430-4926-930F-DB6B60F57901}" srcOrd="1" destOrd="0" parTransId="{7956CC84-8DC4-4E6E-BAFE-BFABEDCF7418}" sibTransId="{984750DB-96CC-4FC2-AFE3-F19BE81196FA}"/>
    <dgm:cxn modelId="{126E9EB5-C553-480F-B179-EE65684F57F5}" type="presOf" srcId="{9C158368-C9E0-4942-8526-5CE49BCD721C}" destId="{EC26B3CA-5F55-4ED6-AEA1-83422FEC2FA3}" srcOrd="0" destOrd="0" presId="urn:microsoft.com/office/officeart/2005/8/layout/vList5"/>
    <dgm:cxn modelId="{7D12E6F3-5285-4480-ACE1-CD598C36CB43}" type="presOf" srcId="{A8EAE37E-2430-4926-930F-DB6B60F57901}" destId="{5DB3C171-F262-490B-B8BB-BFFA46B0586B}" srcOrd="0" destOrd="1" presId="urn:microsoft.com/office/officeart/2005/8/layout/vList5"/>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nauczycieli 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szkół, których pracownie przedmiotowe zostały doposażone do nauczania przedmiotów przyrodniczych lub matematyki poprzez </a:t>
          </a:r>
          <a:r>
            <a:rPr lang="pl-PL" sz="1200" b="1" dirty="0" err="1"/>
            <a:t>doswiadczenia</a:t>
          </a:r>
          <a:r>
            <a:rPr lang="pl-PL" sz="1200" b="1" dirty="0"/>
            <a:t>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t>
        <a:bodyPr/>
        <a:lstStyle/>
        <a:p>
          <a:endParaRPr lang="pl-PL"/>
        </a:p>
      </dgm:t>
    </dgm:pt>
    <dgm:pt modelId="{30ABF70E-4EB4-46E7-BE5B-30910CF9647B}" type="sibTrans" cxnId="{8FD06575-1990-4456-AFC8-55301D4D4C8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D9D2920-3249-46D4-9493-B4A4990C48C2}" type="presOf" srcId="{32EE9BBF-B02B-4DE9-A826-A3930A24887B}" destId="{5DB3C171-F262-490B-B8BB-BFFA46B0586B}"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26F10B70-AB3D-4990-836C-01B7E4B23A3D}" type="presOf" srcId="{78C448BA-8AAE-4880-90D0-8CFBB40BA8E0}" destId="{6057DA86-162F-440C-8D5E-0A6D86B8CF0F}" srcOrd="0" destOrd="1"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84CFA67F-1263-4865-8986-943942A18A4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258146AB-FC91-459D-907C-7AB4C16D9C46}" type="presOf" srcId="{9C158368-C9E0-4942-8526-5CE49BCD721C}" destId="{EC26B3CA-5F55-4ED6-AEA1-83422FEC2FA3}" srcOrd="0" destOrd="0" presId="urn:microsoft.com/office/officeart/2005/8/layout/vList5"/>
    <dgm:cxn modelId="{545FE6B8-5550-497B-8C2B-5F77726F1418}" type="presOf" srcId="{621AB93B-5B7B-404A-AAC6-82585374894E}" destId="{30A5BAFA-D867-4432-A555-078896BF780D}" srcOrd="0" destOrd="0" presId="urn:microsoft.com/office/officeart/2005/8/layout/vList5"/>
    <dgm:cxn modelId="{528759C8-CE6E-4DF1-AA0B-C2E076DD3418}" type="presOf" srcId="{DA6E603D-E34D-4EC6-B48D-740809166CA4}" destId="{6057DA86-162F-440C-8D5E-0A6D86B8CF0F}" srcOrd="0" destOrd="0" presId="urn:microsoft.com/office/officeart/2005/8/layout/vList5"/>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5</a:t>
          </a:r>
        </a:p>
        <a:p>
          <a:pPr algn="ctr"/>
          <a:r>
            <a:rPr lang="pl-PL" sz="1600" b="1" u="none" dirty="0">
              <a:solidFill>
                <a:srgbClr val="FF0000"/>
              </a:solidFill>
            </a:rPr>
            <a:t>Liczba szkół i placówek systemu oświaty </a:t>
          </a:r>
          <a:r>
            <a:rPr lang="pl-PL" sz="1600" b="1" u="none" dirty="0">
              <a:solidFill>
                <a:schemeClr val="tx1"/>
              </a:solidFill>
            </a:rPr>
            <a:t>wyposażonych w ramach programu w sprzęt TIK do prowadzenia zajęć edukacyjnych</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oraz placówek systemu oświaty wyposażonych w sprzęt  rozumiany jako pomoce dydaktyczne oraz narzędzia technologii informacyjno - komunikacyjnych (TIK) do prowadzenia zajęć edukacyjnych.</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uczniów szczególnie uzdolnionych, którzy otrzymali stypendia dzięki dofinansowaniu Europejskiego Funduszu Społecznego</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6</a:t>
          </a:r>
        </a:p>
        <a:p>
          <a:r>
            <a:rPr lang="pl-PL" sz="1600" b="1" u="none" dirty="0">
              <a:solidFill>
                <a:srgbClr val="FF0000"/>
              </a:solidFill>
            </a:rPr>
            <a:t>Liczba uczniów</a:t>
          </a:r>
          <a:r>
            <a:rPr lang="pl-PL" sz="1600" b="1" u="none" dirty="0">
              <a:solidFill>
                <a:schemeClr val="tx1"/>
              </a:solidFill>
            </a:rPr>
            <a:t>, objętych wsparciem stypendialnym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E8FCBF14-B1E4-4CD7-99E2-D88C65477186}">
      <dgm:prSet custT="1"/>
      <dgm:spPr/>
      <dgm:t>
        <a:bodyPr/>
        <a:lstStyle/>
        <a:p>
          <a:r>
            <a:rPr lang="pl-PL" sz="1200" b="1" dirty="0"/>
            <a:t>Szczególne uzdolnienia uczniów dotyczą przedmiotów: </a:t>
          </a:r>
          <a:r>
            <a:rPr lang="pl-PL" sz="1200" b="1" dirty="0">
              <a:solidFill>
                <a:schemeClr val="tx1"/>
              </a:solidFill>
            </a:rPr>
            <a:t>przyrodniczych, informatycznych, języków obcych, matematyki lub przedsiębiorczości</a:t>
          </a:r>
        </a:p>
      </dgm:t>
    </dgm:pt>
    <dgm:pt modelId="{9C4EBE6F-72A3-4036-B7C3-9C582D0954A4}" type="parTrans" cxnId="{8DD47B49-6267-4138-93B8-517EEAA308BF}">
      <dgm:prSet/>
      <dgm:spPr/>
      <dgm:t>
        <a:bodyPr/>
        <a:lstStyle/>
        <a:p>
          <a:endParaRPr lang="pl-PL"/>
        </a:p>
      </dgm:t>
    </dgm:pt>
    <dgm:pt modelId="{2A5D02FE-CB05-4776-96EA-7A67F86416A0}" type="sibTrans" cxnId="{8DD47B49-6267-4138-93B8-517EEAA308BF}">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BA7FA20D-0B94-444E-97D6-215DB3AAC6E9}"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1F0AFE3C-5968-4AA0-A52F-73EEF4A0EC2A}" type="presOf" srcId="{DA6E603D-E34D-4EC6-B48D-740809166CA4}" destId="{6057DA86-162F-440C-8D5E-0A6D86B8CF0F}" srcOrd="0" destOrd="0" presId="urn:microsoft.com/office/officeart/2005/8/layout/vList5"/>
    <dgm:cxn modelId="{D4EC3349-E7BB-4D8E-8756-687EE2F051A7}" type="presOf" srcId="{9C158368-C9E0-4942-8526-5CE49BCD721C}" destId="{EC26B3CA-5F55-4ED6-AEA1-83422FEC2FA3}" srcOrd="0" destOrd="0" presId="urn:microsoft.com/office/officeart/2005/8/layout/vList5"/>
    <dgm:cxn modelId="{8DD47B49-6267-4138-93B8-517EEAA308BF}" srcId="{9C158368-C9E0-4942-8526-5CE49BCD721C}" destId="{E8FCBF14-B1E4-4CD7-99E2-D88C65477186}" srcOrd="1" destOrd="0" parTransId="{9C4EBE6F-72A3-4036-B7C3-9C582D0954A4}" sibTransId="{2A5D02FE-CB05-4776-96EA-7A67F86416A0}"/>
    <dgm:cxn modelId="{AA1F0152-7557-45AE-8375-9C47965FD8BC}"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B6C807A7-A846-47FD-BE65-9166C443B42C}" srcId="{621AB93B-5B7B-404A-AAC6-82585374894E}" destId="{32EE9BBF-B02B-4DE9-A826-A3930A24887B}" srcOrd="0" destOrd="0" parTransId="{00D5B151-6E85-451D-80BE-DE7F236447A0}" sibTransId="{DC57031B-D14D-42A1-A990-761C91C4EF85}"/>
    <dgm:cxn modelId="{B7C3ADC4-A86A-47C8-A356-6DF07211AC38}" type="presOf" srcId="{621AB93B-5B7B-404A-AAC6-82585374894E}" destId="{30A5BAFA-D867-4432-A555-078896BF780D}" srcOrd="0" destOrd="0" presId="urn:microsoft.com/office/officeart/2005/8/layout/vList5"/>
    <dgm:cxn modelId="{36D18AE2-C00E-4501-AA47-235AC24E73AA}" type="presOf" srcId="{E8FCBF14-B1E4-4CD7-99E2-D88C65477186}" destId="{6057DA86-162F-440C-8D5E-0A6D86B8CF0F}" srcOrd="0" destOrd="1" presId="urn:microsoft.com/office/officeart/2005/8/layout/vList5"/>
    <dgm:cxn modelId="{3EBF19E0-02AC-4827-8568-BE3D8898A37D}" type="presParOf" srcId="{A82570EB-9047-4C30-B34C-BC41F943A042}" destId="{74CEAA77-1A9F-4EE7-8009-B36DC94847D6}" srcOrd="0" destOrd="0" presId="urn:microsoft.com/office/officeart/2005/8/layout/vList5"/>
    <dgm:cxn modelId="{4ACFAA59-F1F4-4513-A715-7B9F870F4093}" type="presParOf" srcId="{74CEAA77-1A9F-4EE7-8009-B36DC94847D6}" destId="{30A5BAFA-D867-4432-A555-078896BF780D}" srcOrd="0" destOrd="0" presId="urn:microsoft.com/office/officeart/2005/8/layout/vList5"/>
    <dgm:cxn modelId="{0ACE8C3C-B2D7-450C-8F91-B455AC3AE54C}" type="presParOf" srcId="{74CEAA77-1A9F-4EE7-8009-B36DC94847D6}" destId="{5DB3C171-F262-490B-B8BB-BFFA46B0586B}" srcOrd="1" destOrd="0" presId="urn:microsoft.com/office/officeart/2005/8/layout/vList5"/>
    <dgm:cxn modelId="{D9305F5D-F679-48A0-A281-6F77BCAE4241}" type="presParOf" srcId="{A82570EB-9047-4C30-B34C-BC41F943A042}" destId="{21203062-3061-4CFA-A1DC-A3C8D1B70C6A}" srcOrd="1" destOrd="0" presId="urn:microsoft.com/office/officeart/2005/8/layout/vList5"/>
    <dgm:cxn modelId="{D44ED7A8-E2CB-4641-A327-B1495CC09825}" type="presParOf" srcId="{A82570EB-9047-4C30-B34C-BC41F943A042}" destId="{AAC7EB03-0D34-4E53-AA54-FF39894E56F4}" srcOrd="2" destOrd="0" presId="urn:microsoft.com/office/officeart/2005/8/layout/vList5"/>
    <dgm:cxn modelId="{8013375B-80F8-4618-91CA-35F3D63DA3E9}" type="presParOf" srcId="{AAC7EB03-0D34-4E53-AA54-FF39894E56F4}" destId="{EC26B3CA-5F55-4ED6-AEA1-83422FEC2FA3}" srcOrd="0" destOrd="0" presId="urn:microsoft.com/office/officeart/2005/8/layout/vList5"/>
    <dgm:cxn modelId="{F54E9AEE-9747-4292-8D53-C3AE638D814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lub umiejętności uniwersalne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którzy 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którzy uzyskali kwalifikacje lub nabyli kompetencje po opuszczeniu programu.</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62C06224-CCA7-4BC3-96B8-CBFAC9EBB3D6}" type="presOf" srcId="{9C158368-C9E0-4942-8526-5CE49BCD721C}" destId="{EC26B3CA-5F55-4ED6-AEA1-83422FEC2FA3}" srcOrd="0" destOrd="0" presId="urn:microsoft.com/office/officeart/2005/8/layout/vList5"/>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B19661-1B36-4B39-BC10-1426D1D68BDB}" type="presOf" srcId="{770C4064-5FA4-48C6-9A55-4C9AF4054A34}" destId="{6057DA86-162F-440C-8D5E-0A6D86B8CF0F}" srcOrd="0" destOrd="0"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6FAFFCA3-C88B-49D2-9334-8363A327B913}" type="presOf" srcId="{1A53B528-4B73-4476-AAA3-DA53D8694E89}" destId="{A82570EB-9047-4C30-B34C-BC41F943A042}"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0DD92DA-12D3-4C06-AB6F-E70720A74C5F}" type="presOf" srcId="{621AB93B-5B7B-404A-AAC6-82585374894E}" destId="{30A5BAFA-D867-4432-A555-078896BF780D}" srcOrd="0" destOrd="0"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w których pracownie przedmiotowe wykorzystują doposażenie zakupione dzięki EFS do prowadzenia zajęć edukacyjnych z przedmiotów przyrodniczych lub matematyki.</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95A68324-2E70-4FC2-8A5C-ED9F112860A9}"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E6C15F45-0BE6-41F2-A147-185159FA6A28}"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35FACBA-D51F-44CA-83D1-55DF935D849F}" type="presOf" srcId="{621AB93B-5B7B-404A-AAC6-82585374894E}" destId="{30A5BAFA-D867-4432-A555-078896BF780D}"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6B06A1FF-0516-4DBD-9B0C-C84F7AE292A8}" type="presOf" srcId="{9C158368-C9E0-4942-8526-5CE49BCD721C}" destId="{EC26B3CA-5F55-4ED6-AEA1-83422FEC2FA3}"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pt>
  </dgm:ptLst>
  <dgm:cxnLst>
    <dgm:cxn modelId="{C2B3F90C-37D1-4006-B973-0CD42529DB29}" type="presOf" srcId="{2D199BE9-D96D-4096-B485-4ADBBBFA8474}"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09CFFB2F-A178-4719-8AEA-53265FFB1595}" srcId="{9C158368-C9E0-4942-8526-5CE49BCD721C}" destId="{770C4064-5FA4-48C6-9A55-4C9AF4054A34}" srcOrd="0" destOrd="0" parTransId="{4806F532-C996-489E-8395-D476750209CE}" sibTransId="{44DD8177-8FE0-448A-8063-EEED58CBE818}"/>
    <dgm:cxn modelId="{0B14FD2F-4544-438B-9B72-9BBE43B70535}" type="presOf" srcId="{770C4064-5FA4-48C6-9A55-4C9AF4054A34}" destId="{6057DA86-162F-440C-8D5E-0A6D86B8CF0F}" srcOrd="0" destOrd="0" presId="urn:microsoft.com/office/officeart/2005/8/layout/vList5"/>
    <dgm:cxn modelId="{7C99A632-5728-4C33-83CA-D082887ABDFC}" type="presOf" srcId="{0A23AAFE-EB10-4EBB-BA5A-7E271D2919EB}" destId="{6057DA86-162F-440C-8D5E-0A6D86B8CF0F}" srcOrd="0" destOrd="1" presId="urn:microsoft.com/office/officeart/2005/8/layout/vList5"/>
    <dgm:cxn modelId="{0A6A373B-2BBE-4419-8C8F-B8BDD3DB7ECC}" type="presOf" srcId="{1A53B528-4B73-4476-AAA3-DA53D8694E89}" destId="{A82570EB-9047-4C30-B34C-BC41F943A042}" srcOrd="0" destOrd="0" presId="urn:microsoft.com/office/officeart/2005/8/layout/vList5"/>
    <dgm:cxn modelId="{CF98EF6B-52ED-4707-B667-2AA617DDEF9B}" type="presOf" srcId="{32EE9BBF-B02B-4DE9-A826-A3930A24887B}" destId="{5DB3C171-F262-490B-B8BB-BFFA46B0586B}" srcOrd="0" destOrd="0"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7D3CCB5-BDFA-49C4-9720-1568FF354CB9}" type="presOf" srcId="{9C158368-C9E0-4942-8526-5CE49BCD721C}" destId="{EC26B3CA-5F55-4ED6-AEA1-83422FEC2FA3}"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23FEEC05-7904-43E3-A050-B1224CE28174}" type="presOf" srcId="{32EE9BBF-B02B-4DE9-A826-A3930A24887B}" destId="{5DB3C171-F262-490B-B8BB-BFFA46B0586B}"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976A1C1E-6896-4915-B672-0808DD888A75}" srcId="{1A53B528-4B73-4476-AAA3-DA53D8694E89}" destId="{621AB93B-5B7B-404A-AAC6-82585374894E}" srcOrd="0" destOrd="0" parTransId="{4935FEB2-1035-40C5-9A3F-135B06D2ABF1}" sibTransId="{537A71C9-1429-45D8-846B-4BAE788264CA}"/>
    <dgm:cxn modelId="{E093D223-AFCF-4031-91C0-FFA7E9FC0B18}" srcId="{621AB93B-5B7B-404A-AAC6-82585374894E}" destId="{DBDDF753-D616-48C6-A39D-5980969CB637}" srcOrd="2" destOrd="0" parTransId="{97B7A326-190E-487B-9546-BB51A97680FA}" sibTransId="{EF293265-475A-4641-9329-82C6AC395297}"/>
    <dgm:cxn modelId="{B901D527-9B17-42FF-945C-953F4FE83FC4}" type="presOf" srcId="{621AB93B-5B7B-404A-AAC6-82585374894E}" destId="{30A5BAFA-D867-4432-A555-078896BF780D}"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66FE577D-BC34-4F9B-86E9-91C50C1B44AB}" type="presOf" srcId="{2D199BE9-D96D-4096-B485-4ADBBBFA8474}" destId="{5DB3C171-F262-490B-B8BB-BFFA46B0586B}" srcOrd="0" destOrd="3" presId="urn:microsoft.com/office/officeart/2005/8/layout/vList5"/>
    <dgm:cxn modelId="{9636129D-F777-4174-B655-7193A3DDA13A}"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3"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4</a:t>
          </a:r>
        </a:p>
        <a:p>
          <a:pPr algn="ctr"/>
          <a:r>
            <a:rPr lang="pl-PL" sz="1600" b="1" u="none" dirty="0">
              <a:solidFill>
                <a:srgbClr val="FF0000"/>
              </a:solidFill>
            </a:rPr>
            <a:t>Liczba podmiotów</a:t>
          </a:r>
          <a:r>
            <a:rPr lang="pl-PL" sz="1600" b="1" u="none" dirty="0">
              <a:solidFill>
                <a:schemeClr val="tx1"/>
              </a:solidFill>
            </a:rPr>
            <a:t>, wykorzystujących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chemeClr val="tx1"/>
              </a:solidFill>
            </a:rPr>
            <a:t>liczba podmiotów, które w celu realizacji projektu, zainwestowały w technologie informacyjno-komunikacyjne, a w przypadku projektów edukacyjno-szkoleniowych, również podmiotów, które podjęły działania upowszechniające wykorzystanie TIK.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pt>
  </dgm:ptLst>
  <dgm:cxnLst>
    <dgm:cxn modelId="{976A1C1E-6896-4915-B672-0808DD888A75}" srcId="{1A53B528-4B73-4476-AAA3-DA53D8694E89}" destId="{621AB93B-5B7B-404A-AAC6-82585374894E}" srcOrd="0" destOrd="0" parTransId="{4935FEB2-1035-40C5-9A3F-135B06D2ABF1}" sibTransId="{537A71C9-1429-45D8-846B-4BAE788264CA}"/>
    <dgm:cxn modelId="{56114F1F-BAED-4FEF-A515-CBC5C4CBBA38}" type="presOf" srcId="{621AB93B-5B7B-404A-AAC6-82585374894E}" destId="{30A5BAFA-D867-4432-A555-078896BF780D}" srcOrd="0" destOrd="0" presId="urn:microsoft.com/office/officeart/2005/8/layout/vList5"/>
    <dgm:cxn modelId="{37017F2B-7DCE-4651-91DC-9026D88568E9}" type="presOf" srcId="{2D199BE9-D96D-4096-B485-4ADBBBFA8474}" destId="{5DB3C171-F262-490B-B8BB-BFFA46B0586B}" srcOrd="0" destOrd="1"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B6C807A7-A846-47FD-BE65-9166C443B42C}" srcId="{621AB93B-5B7B-404A-AAC6-82585374894E}" destId="{32EE9BBF-B02B-4DE9-A826-A3930A24887B}" srcOrd="0" destOrd="0" parTransId="{00D5B151-6E85-451D-80BE-DE7F236447A0}" sibTransId="{DC57031B-D14D-42A1-A990-761C91C4EF85}"/>
    <dgm:cxn modelId="{7AB05BE6-30F9-4392-9B96-7A4EF71118AB}" type="presOf" srcId="{1A53B528-4B73-4476-AAA3-DA53D8694E89}" destId="{A82570EB-9047-4C30-B34C-BC41F943A042}" srcOrd="0" destOrd="0" presId="urn:microsoft.com/office/officeart/2005/8/layout/vList5"/>
    <dgm:cxn modelId="{F7702DF9-4CA3-4CCD-90AE-C918009030B1}" type="presOf" srcId="{32EE9BBF-B02B-4DE9-A826-A3930A24887B}" destId="{5DB3C171-F262-490B-B8BB-BFFA46B0586B}"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16 marzec 2020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6 </a:t>
          </a:r>
          <a:r>
            <a:rPr lang="pl-PL" sz="1600" b="1" u="sng" dirty="0"/>
            <a:t>kwietnia 2020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pt>
  </dgm:ptLst>
  <dgm:cxnLst>
    <dgm:cxn modelId="{D139EE11-7F98-421B-AFEF-6ED60674E05F}" type="presOf" srcId="{DA6E603D-E34D-4EC6-B48D-740809166CA4}" destId="{6057DA86-162F-440C-8D5E-0A6D86B8CF0F}" srcOrd="0" destOrd="0"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73ABC11D-85DF-4C8E-A56E-6928AE5147C5}" type="presOf" srcId="{CFBBA619-907D-4722-954C-43E8DDE9BD83}"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551C583B-298D-41B5-B6C7-CD3AB000E435}" type="presOf" srcId="{621AB93B-5B7B-404A-AAC6-82585374894E}" destId="{30A5BAFA-D867-4432-A555-078896BF780D}"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43BE6744-E289-4362-8F92-25AAB0BF322B}" type="presOf" srcId="{32EE9BBF-B02B-4DE9-A826-A3930A24887B}" destId="{5DB3C171-F262-490B-B8BB-BFFA46B0586B}" srcOrd="0" destOrd="0" presId="urn:microsoft.com/office/officeart/2005/8/layout/vList5"/>
    <dgm:cxn modelId="{2BB5EC68-A10C-4BF7-8867-47D9F559A22D}" type="presOf" srcId="{266B6F82-9144-4118-8A8C-F617EBB65760}" destId="{6057DA86-162F-440C-8D5E-0A6D86B8CF0F}"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23D398F-B0EB-436F-9912-FBE45242FE2E}" srcId="{9C158368-C9E0-4942-8526-5CE49BCD721C}" destId="{CFBBA619-907D-4722-954C-43E8DDE9BD83}" srcOrd="2" destOrd="0" parTransId="{14B35694-22F0-40DA-B89C-0FD195744395}" sibTransId="{71A91694-C37A-48A9-82E4-491A1474D0B4}"/>
    <dgm:cxn modelId="{B6C807A7-A846-47FD-BE65-9166C443B42C}" srcId="{621AB93B-5B7B-404A-AAC6-82585374894E}" destId="{32EE9BBF-B02B-4DE9-A826-A3930A24887B}" srcOrd="0" destOrd="0" parTransId="{00D5B151-6E85-451D-80BE-DE7F236447A0}" sibTransId="{DC57031B-D14D-42A1-A990-761C91C4EF85}"/>
    <dgm:cxn modelId="{A336F5DF-A46E-4961-9BCF-6E489D970185}" type="presOf" srcId="{1A53B528-4B73-4476-AAA3-DA53D8694E89}" destId="{A82570EB-9047-4C30-B34C-BC41F943A042}" srcOrd="0" destOrd="0" presId="urn:microsoft.com/office/officeart/2005/8/layout/vList5"/>
    <dgm:cxn modelId="{67308FE5-6659-417E-88E0-AF479F214055}" type="presOf" srcId="{60FB2C38-1A01-4EC9-BF8F-D4B1929D93AA}" destId="{6057DA86-162F-440C-8D5E-0A6D86B8CF0F}" srcOrd="0" destOrd="1" presId="urn:microsoft.com/office/officeart/2005/8/layout/vList5"/>
    <dgm:cxn modelId="{195584F5-0B2A-416C-92AF-0CEE4CF46193}" type="presOf" srcId="{9C158368-C9E0-4942-8526-5CE49BCD721C}" destId="{EC26B3CA-5F55-4ED6-AEA1-83422FEC2FA3}" srcOrd="0" destOrd="0" presId="urn:microsoft.com/office/officeart/2005/8/layout/vList5"/>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objętych 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dsp:txBody>
      <dsp:txXfrm rot="-5400000">
        <a:off x="2804531" y="101177"/>
        <a:ext cx="4871156" cy="187025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lub umiejętności uniwersalnych w programie</a:t>
          </a:r>
          <a:br>
            <a:rPr lang="pl-PL" sz="1600" b="1" u="none" kern="1200" dirty="0"/>
          </a:br>
          <a:endParaRPr lang="pl-PL" sz="1600" b="1" u="none" kern="1200" dirty="0"/>
        </a:p>
      </dsp:txBody>
      <dsp:txXfrm>
        <a:off x="112036" y="233169"/>
        <a:ext cx="2621728" cy="1619366"/>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objętych działaniami z zakresu doskonalenia kompetencji cyfrowych, w tym w zakresie wykorzystania technologii informacyjno-komunikacyjnych (TIK) oraz włączenia TIK do nauczania przedmiotowego.</a:t>
          </a:r>
          <a:endParaRPr lang="pl-PL" sz="1400" b="1" kern="1200" dirty="0">
            <a:solidFill>
              <a:srgbClr val="B466E0"/>
            </a:solidFill>
          </a:endParaRPr>
        </a:p>
      </dsp:txBody>
      <dsp:txXfrm rot="-5400000">
        <a:off x="2800735" y="2250174"/>
        <a:ext cx="4884563" cy="1622424"/>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2</a:t>
          </a:r>
        </a:p>
        <a:p>
          <a:pPr marL="0" lvl="0" indent="0" algn="ctr" defTabSz="711200">
            <a:lnSpc>
              <a:spcPct val="10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91401" y="2251703"/>
        <a:ext cx="2621728" cy="1619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nauczycieli wychowania przedszkolnego, szkół i placówek dla dzieci i młodzieży objętych wsparciem w programie.</a:t>
          </a:r>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3</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objętych wsparciem w programie</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szkół, których pracownie przedmiotowe zostały doposażone do nauczania przedmiotów przyrodniczych lub matematyki poprzez </a:t>
          </a:r>
          <a:r>
            <a:rPr lang="pl-PL" sz="1200" b="1" kern="1200" dirty="0" err="1"/>
            <a:t>doswiadczenia</a:t>
          </a:r>
          <a:r>
            <a:rPr lang="pl-PL" sz="1200" b="1" kern="1200" dirty="0"/>
            <a:t>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4</a:t>
          </a:r>
        </a:p>
        <a:p>
          <a:pPr marL="0" lvl="0" indent="0" algn="ctr" defTabSz="711200">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94212" y="2122680"/>
        <a:ext cx="2608512" cy="1741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oraz placówek systemu oświaty wyposażonych w sprzęt  rozumiany jako pomoce dydaktyczne oraz narzędzia technologii informacyjno - komunikacyjnych (TIK) do prowadzenia zajęć edukacyjnych.</a:t>
          </a:r>
        </a:p>
      </dsp:txBody>
      <dsp:txXfrm rot="-5400000">
        <a:off x="2799671" y="146554"/>
        <a:ext cx="4888629" cy="163709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5</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 </a:t>
          </a:r>
          <a:r>
            <a:rPr lang="pl-PL" sz="1600" b="1" u="none" kern="1200" dirty="0">
              <a:solidFill>
                <a:schemeClr val="tx1"/>
              </a:solidFill>
            </a:rPr>
            <a:t>wyposażonych w ramach programu w sprzęt TIK do prowadzenia zajęć edukacyjnych</a:t>
          </a:r>
          <a:br>
            <a:rPr lang="pl-PL" sz="1600" b="1" u="none" kern="1200" dirty="0"/>
          </a:b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uczniów szczególnie uzdolnionych, którzy otrzymali stypendia dzięki dofinansowaniu Europejskiego Funduszu Społecznego</a:t>
          </a:r>
          <a:endParaRPr lang="pl-PL" sz="1200" b="1" kern="1200" dirty="0">
            <a:solidFill>
              <a:srgbClr val="B466E0"/>
            </a:solidFill>
          </a:endParaRPr>
        </a:p>
        <a:p>
          <a:pPr marL="114300" lvl="1" indent="-114300" algn="l" defTabSz="533400">
            <a:lnSpc>
              <a:spcPct val="90000"/>
            </a:lnSpc>
            <a:spcBef>
              <a:spcPct val="0"/>
            </a:spcBef>
            <a:spcAft>
              <a:spcPct val="15000"/>
            </a:spcAft>
            <a:buChar char="•"/>
          </a:pPr>
          <a:r>
            <a:rPr lang="pl-PL" sz="1200" b="1" kern="1200" dirty="0"/>
            <a:t>Szczególne uzdolnienia uczniów dotyczą przedmiotów: </a:t>
          </a:r>
          <a:r>
            <a:rPr lang="pl-PL" sz="1200" b="1" kern="1200" dirty="0">
              <a:solidFill>
                <a:schemeClr val="tx1"/>
              </a:solidFill>
            </a:rPr>
            <a:t>przyrodniczych, informatycznych, języków obcych, matematyki lub przedsiębiorczości</a:t>
          </a: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PRODUKTU nr 6</a:t>
          </a:r>
        </a:p>
        <a:p>
          <a:pPr marL="0" lvl="0" indent="0" algn="ctr" defTabSz="711200">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objętych wsparciem stypendialnym w programie</a:t>
          </a:r>
        </a:p>
      </dsp:txBody>
      <dsp:txXfrm>
        <a:off x="94212" y="2122680"/>
        <a:ext cx="2608512" cy="1741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którzy dzięki wsparciu z EFS nabyli kompetencje kluczowe</a:t>
          </a:r>
        </a:p>
      </dsp:txBody>
      <dsp:txXfrm rot="-5400000">
        <a:off x="2799671" y="145829"/>
        <a:ext cx="4888551" cy="1638545"/>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1</a:t>
          </a:r>
        </a:p>
        <a:p>
          <a:pPr marL="0" lvl="0" indent="0" algn="ctr" defTabSz="711200">
            <a:lnSpc>
              <a:spcPct val="90000"/>
            </a:lnSpc>
            <a:spcBef>
              <a:spcPct val="0"/>
            </a:spcBef>
            <a:spcAft>
              <a:spcPct val="35000"/>
            </a:spcAft>
            <a:buNone/>
          </a:pPr>
          <a:r>
            <a:rPr lang="pl-PL" sz="1600" b="1" u="none" kern="1200" dirty="0">
              <a:solidFill>
                <a:srgbClr val="FF0000"/>
              </a:solidFill>
            </a:rPr>
            <a:t>Liczba uczniów</a:t>
          </a:r>
          <a:r>
            <a:rPr lang="pl-PL" sz="1600" b="1" u="none" kern="1200" dirty="0">
              <a:solidFill>
                <a:schemeClr val="tx1"/>
              </a:solidFill>
            </a:rPr>
            <a:t>, którzy nabyli kompetencje kluczowe lub umiejętności uniwersalne po opuszczeniu programu</a:t>
          </a:r>
          <a:endParaRPr lang="pl-PL" sz="1600" b="1" u="none" kern="1200" dirty="0"/>
        </a:p>
      </dsp:txBody>
      <dsp:txXfrm>
        <a:off x="114867" y="101387"/>
        <a:ext cx="2611247" cy="1741516"/>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którzy uzyskali kwalifikacje lub nabyli 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dsp:txBody>
      <dsp:txXfrm rot="-5400000">
        <a:off x="2796936" y="2121036"/>
        <a:ext cx="4877942" cy="1744804"/>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2</a:t>
          </a:r>
        </a:p>
        <a:p>
          <a:pPr marL="0" lvl="0" indent="0" algn="ctr" defTabSz="711200">
            <a:lnSpc>
              <a:spcPct val="90000"/>
            </a:lnSpc>
            <a:spcBef>
              <a:spcPct val="0"/>
            </a:spcBef>
            <a:spcAft>
              <a:spcPct val="35000"/>
            </a:spcAft>
            <a:buNone/>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94212" y="2122680"/>
        <a:ext cx="2608512" cy="17415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w których pracownie przedmiotowe wykorzystują doposażenie zakupione dzięki EFS do prowadzenia zajęć edukacyjnych z przedmiotów przyrodniczych lub matematyki.</a:t>
          </a:r>
        </a:p>
      </dsp:txBody>
      <dsp:txXfrm rot="-5400000">
        <a:off x="2799671" y="145815"/>
        <a:ext cx="4888462" cy="1640186"/>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3</a:t>
          </a:r>
        </a:p>
        <a:p>
          <a:pPr marL="0" lvl="0" indent="0" algn="ctr" defTabSz="711200">
            <a:lnSpc>
              <a:spcPct val="90000"/>
            </a:lnSpc>
            <a:spcBef>
              <a:spcPct val="0"/>
            </a:spcBef>
            <a:spcAft>
              <a:spcPct val="35000"/>
            </a:spcAft>
            <a:buNone/>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114961" y="101328"/>
        <a:ext cx="2611059" cy="1743262"/>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oraz placówek systemu oświaty wykorzystujących do prowadzenia zajęć edukacyjnych sprzęt rozumiany jako  pomoce dydaktyczne oraz narzędzia technologii informacyjno-edukacyjnych (TIK) zakupione dzięki EFS.</a:t>
          </a:r>
        </a:p>
      </dsp:txBody>
      <dsp:txXfrm rot="-5400000">
        <a:off x="2799671" y="2187756"/>
        <a:ext cx="4889911" cy="1613395"/>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REZULTATU nr 4</a:t>
          </a:r>
        </a:p>
        <a:p>
          <a:pPr marL="0" lvl="0" indent="0" algn="ctr" defTabSz="711200">
            <a:lnSpc>
              <a:spcPct val="90000"/>
            </a:lnSpc>
            <a:spcBef>
              <a:spcPct val="0"/>
            </a:spcBef>
            <a:spcAft>
              <a:spcPct val="35000"/>
            </a:spcAft>
            <a:buNone/>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94306" y="2122822"/>
        <a:ext cx="2611059" cy="17432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2800741" y="96314"/>
        <a:ext cx="4876818" cy="1765587"/>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1</a:t>
          </a:r>
        </a:p>
        <a:p>
          <a:pPr marL="0" lvl="0" indent="0" algn="ctr" defTabSz="711200">
            <a:lnSpc>
              <a:spcPct val="90000"/>
            </a:lnSpc>
            <a:spcBef>
              <a:spcPct val="0"/>
            </a:spcBef>
            <a:spcAft>
              <a:spcPct val="35000"/>
            </a:spcAft>
            <a:buNone/>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113714" y="125778"/>
        <a:ext cx="2610778" cy="1720577"/>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2799671" y="2209995"/>
        <a:ext cx="4891047" cy="1592401"/>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2</a:t>
          </a:r>
        </a:p>
        <a:p>
          <a:pPr marL="0" lvl="0" indent="0" algn="ctr" defTabSz="711200">
            <a:lnSpc>
              <a:spcPct val="90000"/>
            </a:lnSpc>
            <a:spcBef>
              <a:spcPct val="0"/>
            </a:spcBef>
            <a:spcAft>
              <a:spcPct val="35000"/>
            </a:spcAft>
            <a:buNone/>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93079" y="2145907"/>
        <a:ext cx="2613513" cy="17205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3</a:t>
          </a:r>
        </a:p>
        <a:p>
          <a:pPr marL="0" lvl="0" indent="0" algn="ctr" defTabSz="711200">
            <a:lnSpc>
              <a:spcPct val="90000"/>
            </a:lnSpc>
            <a:spcBef>
              <a:spcPct val="0"/>
            </a:spcBef>
            <a:spcAft>
              <a:spcPct val="35000"/>
            </a:spcAft>
            <a:buNone/>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126271" y="1053251"/>
        <a:ext cx="2593258" cy="18825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solidFill>
                <a:schemeClr val="tx1"/>
              </a:solidFill>
            </a:rPr>
            <a:t>liczba podmiotów, które w celu realizacji projektu, zainwestowały w technologie informacyjno-komunikacyjne, a w przypadku projektów edukacyjno-szkoleniowych, również podmiotów, które podjęły działania upowszechniające wykorzystanie TIK. </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2804531" y="193332"/>
        <a:ext cx="4779000" cy="3573769"/>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pl-PL" sz="1600" b="1" u="sng" kern="1200" dirty="0">
              <a:solidFill>
                <a:schemeClr val="tx1"/>
              </a:solidFill>
            </a:rPr>
            <a:t>WSKAŹNIK HORYZONTALNY nr 4</a:t>
          </a:r>
        </a:p>
        <a:p>
          <a:pPr marL="0" lvl="0" indent="0" algn="ctr" defTabSz="711200">
            <a:lnSpc>
              <a:spcPct val="90000"/>
            </a:lnSpc>
            <a:spcBef>
              <a:spcPct val="0"/>
            </a:spcBef>
            <a:spcAft>
              <a:spcPct val="35000"/>
            </a:spcAft>
            <a:buNone/>
          </a:pPr>
          <a:r>
            <a:rPr lang="pl-PL" sz="1600" b="1" u="none" kern="1200" dirty="0">
              <a:solidFill>
                <a:srgbClr val="FF0000"/>
              </a:solidFill>
            </a:rPr>
            <a:t>Liczba podmiotów</a:t>
          </a:r>
          <a:r>
            <a:rPr lang="pl-PL" sz="1600" b="1" u="none" kern="1200" dirty="0">
              <a:solidFill>
                <a:schemeClr val="tx1"/>
              </a:solidFill>
            </a:rPr>
            <a:t>, wykorzystujących TIK</a:t>
          </a:r>
          <a:endParaRPr lang="pl-PL" sz="1600" b="1" u="none" kern="1200" dirty="0"/>
        </a:p>
      </dsp:txBody>
      <dsp:txXfrm>
        <a:off x="126271" y="1053251"/>
        <a:ext cx="2593258" cy="18825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dsp:txBody>
      <dsp:txXfrm rot="-5400000">
        <a:off x="3297555" y="150146"/>
        <a:ext cx="5696299" cy="2775443"/>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158731" y="346022"/>
        <a:ext cx="3028617" cy="2403130"/>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a:t>16 marzec 2020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a:solidFill>
                <a:schemeClr val="tx1"/>
              </a:solidFill>
            </a:rPr>
            <a:t>6 </a:t>
          </a:r>
          <a:r>
            <a:rPr lang="pl-PL" sz="1600" b="1" u="sng" kern="1200" dirty="0"/>
            <a:t>kwietnia 2020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dsp:txBody>
      <dsp:txXfrm rot="-5400000">
        <a:off x="3293091" y="3339246"/>
        <a:ext cx="5716195" cy="2407668"/>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Termin składania wniosków</a:t>
          </a:r>
        </a:p>
      </dsp:txBody>
      <dsp:txXfrm>
        <a:off x="134468" y="3341515"/>
        <a:ext cx="3028617" cy="240313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03.03.2020</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03.03.2020</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prawo.vulcan.edu.pl/przegdok.asp?qdatprz=29-01-2018&amp;qplikid=418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3703519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721431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kern="1200" dirty="0">
                <a:solidFill>
                  <a:schemeClr val="tx1"/>
                </a:solidFill>
                <a:effectLst/>
                <a:latin typeface="+mn-lt"/>
                <a:ea typeface="+mn-ea"/>
                <a:cs typeface="+mn-cs"/>
              </a:rPr>
              <a:t>427 730 </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9545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2756971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1407975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594494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1088518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val="3781863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5346141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val="27493492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val="37024828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800" dirty="0">
                <a:latin typeface="+mn-lt"/>
              </a:rPr>
              <a:t>Usunięto: w zakresie przedmiotów </a:t>
            </a:r>
            <a:r>
              <a:rPr lang="pl-PL" sz="800" b="1" dirty="0">
                <a:latin typeface="+mn-lt"/>
              </a:rPr>
              <a:t>przyrodniczych, informatycznych, języków obcych nowożytnych, matematyki lub przedsiębiorczości</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b="1" dirty="0"/>
              <a:t>Szkoła dla dorosłych</a:t>
            </a:r>
            <a:r>
              <a:rPr lang="pl-PL" dirty="0"/>
              <a:t> – szkole dla dorosłych - należy przez to rozumieć szkoły, o których mowa w </a:t>
            </a:r>
            <a:r>
              <a:rPr lang="pl-PL" dirty="0">
                <a:hlinkClick r:id="rId3"/>
              </a:rPr>
              <a:t>art. 18</a:t>
            </a:r>
            <a:r>
              <a:rPr lang="pl-PL" dirty="0"/>
              <a:t> ust. 1 </a:t>
            </a:r>
            <a:r>
              <a:rPr lang="pl-PL" dirty="0" err="1"/>
              <a:t>pkt</a:t>
            </a:r>
            <a:r>
              <a:rPr lang="pl-PL" dirty="0"/>
              <a:t> 1 i 2 lit. a i f, w których stosuje się odrębną organizację kształcenia i do których są przyjmowane osoby mające 18 lat, a także kończące 18 lat w roku kalendarzowym, w którym są przyjmowane do szkoły;</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p14="http://schemas.microsoft.com/office/powerpoint/2010/main" val="197654648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p14="http://schemas.microsoft.com/office/powerpoint/2010/main" val="9665107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p14="http://schemas.microsoft.com/office/powerpoint/2010/main" val="42396516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val="15682094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p14="http://schemas.microsoft.com/office/powerpoint/2010/main" val="170638403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p14="http://schemas.microsoft.com/office/powerpoint/2010/main" val="36537062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p14="http://schemas.microsoft.com/office/powerpoint/2010/main" val="161228788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p14="http://schemas.microsoft.com/office/powerpoint/2010/main" val="357023657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79</a:t>
            </a:fld>
            <a:endParaRPr lang="pl-PL" altLang="pl-PL">
              <a:solidFill>
                <a:prstClr val="black"/>
              </a:solidFill>
            </a:endParaRPr>
          </a:p>
        </p:txBody>
      </p:sp>
    </p:spTree>
    <p:extLst>
      <p:ext uri="{BB962C8B-B14F-4D97-AF65-F5344CB8AC3E}">
        <p14:creationId xmlns:p14="http://schemas.microsoft.com/office/powerpoint/2010/main" val="2491721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80</a:t>
            </a:fld>
            <a:endParaRPr lang="pl-PL" altLang="pl-PL">
              <a:solidFill>
                <a:prstClr val="black"/>
              </a:solidFill>
            </a:endParaRPr>
          </a:p>
        </p:txBody>
      </p:sp>
    </p:spTree>
    <p:extLst>
      <p:ext uri="{BB962C8B-B14F-4D97-AF65-F5344CB8AC3E}">
        <p14:creationId xmlns:p14="http://schemas.microsoft.com/office/powerpoint/2010/main" val="26476385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5180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03.03.2020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03.03.2020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03.03.2020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03.03.2020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03.03.2020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03.03.2020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03.03.2020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03.03.2020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03.03.2020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03.03.2020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03.03.2020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03.03.2020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zitaj.jeleniagora.pl/" TargetMode="External"/><Relationship Id="rId5" Type="http://schemas.openxmlformats.org/officeDocument/2006/relationships/hyperlink" Target="http://www.rpo.dolnyslask.pl/" TargetMode="External"/><Relationship Id="rId4" Type="http://schemas.openxmlformats.org/officeDocument/2006/relationships/hyperlink" Target="http://www.funduszeeuropejskie.gov.p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78.xml"/><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3477875"/>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Poddziałanie 10.2.3</a:t>
            </a: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ponadgimnazjalnej – ZIT AJ </a:t>
            </a: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62500" lnSpcReduction="20000"/>
          </a:bodyPr>
          <a:lstStyle/>
          <a:p>
            <a:r>
              <a:rPr lang="pl-PL" b="1" dirty="0"/>
              <a:t>Jelenia Góra, 5.03.2020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3. Kryterium efektywności wsparcia</a:t>
            </a:r>
          </a:p>
          <a:p>
            <a:endParaRPr lang="pl-PL" sz="1600" b="1" dirty="0">
              <a:latin typeface="+mn-lt"/>
            </a:endParaRPr>
          </a:p>
          <a:p>
            <a:r>
              <a:rPr lang="pl-PL" sz="1600" b="1" dirty="0">
                <a:latin typeface="+mj-lt"/>
              </a:rPr>
              <a:t>Czy dana szkoła lub placówka systemu oświaty występuje/jest objęta wsparciem </a:t>
            </a:r>
            <a:r>
              <a:rPr lang="pl-PL" sz="1600" b="1" dirty="0">
                <a:solidFill>
                  <a:srgbClr val="FF0000"/>
                </a:solidFill>
                <a:latin typeface="+mj-lt"/>
              </a:rPr>
              <a:t>w maksymalnie jednym projekcie </a:t>
            </a:r>
            <a:r>
              <a:rPr lang="pl-PL" sz="1600" b="1" dirty="0">
                <a:latin typeface="+mj-lt"/>
              </a:rPr>
              <a:t>złożonym w danym naborze?</a:t>
            </a:r>
          </a:p>
          <a:p>
            <a:pPr algn="just"/>
            <a:endParaRPr lang="pl-PL" sz="1600" b="1" dirty="0">
              <a:latin typeface="+mn-lt"/>
            </a:endParaRPr>
          </a:p>
          <a:p>
            <a:pPr algn="just"/>
            <a:r>
              <a:rPr lang="pl-PL" dirty="0">
                <a:latin typeface="+mn-lt"/>
              </a:rPr>
              <a:t>Zadaniem kryterium jest wyeliminowanie ryzyka powielania się wsparcia skierowanego do tej samej grupy docelowej oraz zapewnienie udziału organu prowadzącego w planowanie i nadzorowanie działań edukacyjnych prowadzonych w danej szkole lub placówce w sposób efektywny. Kryterium zostanie zweryfikowane na podstawie treści wniosków o dofinansowanie oraz bazy projektów i szkół objętych wsparciem w ramach danego naboru sporządzonej po zakończeniu naboru przez Instytucję Organizującą Konkurs na podstawie złożonych wniosków. W przypadku występowania danej szkoły lub placówki systemu oświaty w więcej niż jednym projekcie, w którym Wnioskodawcą lub Partnerem jest jej organ prowadzący (kryterium dostępu nr 4),  Instytucja Organizująca Konkurs odrzuca wszystkie projekty złożone w odpowiedzi na konkurs, w których dana szkoła lub placówka została objęta wsparciem. W przypadku projektów, które nie spełniają kryterium dostępu nr 4 (organ prowadzący) kryterium jest oceniane jako „nie dotyczy”.</a:t>
            </a:r>
          </a:p>
          <a:p>
            <a:pPr algn="just"/>
            <a:endParaRPr lang="pl-PL" sz="1600" dirty="0">
              <a:latin typeface="+mn-lt"/>
            </a:endParaRPr>
          </a:p>
          <a:p>
            <a:pPr algn="just"/>
            <a:r>
              <a:rPr lang="pl-PL" sz="1600" dirty="0">
                <a:latin typeface="+mn-lt"/>
              </a:rPr>
              <a:t>Tak/Nie/Nie dotyczy</a:t>
            </a: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77500" lnSpcReduction="2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2100" dirty="0">
                <a:latin typeface="+mn-lt"/>
              </a:rPr>
              <a:t>Czy w treści wniosku zostało zawarte oświadczenie wskazujące, że </a:t>
            </a:r>
            <a:r>
              <a:rPr lang="pl-PL" sz="2100" b="1" dirty="0">
                <a:latin typeface="+mn-lt"/>
              </a:rPr>
              <a:t>przeprowadzono Diagnozę potrzeb edukacyjnych,</a:t>
            </a:r>
            <a:r>
              <a:rPr lang="pl-PL" sz="2100" dirty="0">
                <a:latin typeface="+mn-lt"/>
              </a:rPr>
              <a:t> która </a:t>
            </a:r>
            <a:r>
              <a:rPr lang="pl-PL" sz="2100" b="1" dirty="0">
                <a:latin typeface="+mn-lt"/>
              </a:rPr>
              <a:t>została zatwierdzona </a:t>
            </a:r>
            <a:r>
              <a:rPr lang="pl-PL" sz="2100" dirty="0">
                <a:latin typeface="+mn-lt"/>
              </a:rPr>
              <a:t>przez organ prowadzący, a zaplanowane </a:t>
            </a:r>
            <a:r>
              <a:rPr lang="pl-PL" sz="2100" b="1" dirty="0">
                <a:latin typeface="+mn-lt"/>
              </a:rPr>
              <a:t>działania</a:t>
            </a:r>
            <a:r>
              <a:rPr lang="pl-PL" sz="2100" dirty="0">
                <a:latin typeface="+mn-lt"/>
              </a:rPr>
              <a:t> w projekcie </a:t>
            </a:r>
            <a:r>
              <a:rPr lang="pl-PL" sz="2100" b="1" dirty="0">
                <a:latin typeface="+mn-lt"/>
              </a:rPr>
              <a:t>odpowiadają na potrzeby w niej zidentyfikowane</a:t>
            </a:r>
            <a:r>
              <a:rPr lang="pl-PL" sz="2100" dirty="0">
                <a:latin typeface="+mn-lt"/>
              </a:rPr>
              <a:t>?</a:t>
            </a:r>
          </a:p>
          <a:p>
            <a:pPr algn="just"/>
            <a:r>
              <a:rPr lang="pl-PL" sz="2100" dirty="0">
                <a:latin typeface="+mn-lt"/>
              </a:rPr>
              <a:t> </a:t>
            </a:r>
          </a:p>
          <a:p>
            <a:pPr algn="just"/>
            <a:r>
              <a:rPr lang="pl-PL" sz="2100" dirty="0">
                <a:latin typeface="+mn-lt"/>
              </a:rPr>
              <a:t>Wprowadzenie kryterium ma na celu wybór projektów, w ramach których będą realizowane </a:t>
            </a:r>
            <a:r>
              <a:rPr lang="pl-PL" sz="21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2100" dirty="0">
                <a:latin typeface="+mn-lt"/>
              </a:rPr>
              <a:t> Diagnoza, o której mowa w kryterium </a:t>
            </a:r>
            <a:r>
              <a:rPr lang="pl-PL" sz="2100" u="sng" dirty="0">
                <a:latin typeface="+mn-lt"/>
              </a:rPr>
              <a:t>uwzględnia planowane zmiany w zakresie reformy systemu oświaty</a:t>
            </a:r>
            <a:r>
              <a:rPr lang="pl-PL" sz="2100" dirty="0">
                <a:latin typeface="+mn-lt"/>
              </a:rPr>
              <a:t> oraz ewentualne działania dostosowujące wsparcie zaplanowane w ramach projektu. Kryterium dotyczy </a:t>
            </a:r>
            <a:r>
              <a:rPr lang="pl-PL" sz="2100" u="sng" dirty="0">
                <a:latin typeface="+mn-lt"/>
              </a:rPr>
              <a:t>wszystkich typów projektów</a:t>
            </a:r>
            <a:r>
              <a:rPr lang="pl-PL" sz="2100" dirty="0">
                <a:latin typeface="+mn-lt"/>
              </a:rPr>
              <a:t>. Kryterium zostanie zweryfikowane na podstawie </a:t>
            </a:r>
            <a:r>
              <a:rPr lang="pl-PL" sz="2100" b="1" dirty="0">
                <a:latin typeface="+mn-lt"/>
              </a:rPr>
              <a:t>oświadczenia zawartego w załączniku do wniosku o dofinansowanie. </a:t>
            </a:r>
            <a:r>
              <a:rPr lang="pl-PL" sz="2100" dirty="0">
                <a:latin typeface="+mn-lt"/>
              </a:rPr>
              <a:t>W przypadku, gdy w treści wniosku zawarto pełną treść oświadczenia zgodną z załącznikiem, kryterium zostaje uznane za spełnione.</a:t>
            </a:r>
          </a:p>
          <a:p>
            <a:pPr algn="just"/>
            <a:endParaRPr lang="pl-PL" sz="1900" b="1" dirty="0">
              <a:latin typeface="+mn-lt"/>
            </a:endParaRPr>
          </a:p>
          <a:p>
            <a:pPr algn="just"/>
            <a:endParaRPr lang="pl-PL" sz="1900" dirty="0">
              <a:latin typeface="+mn-lt"/>
            </a:endParaRPr>
          </a:p>
          <a:p>
            <a:pPr algn="just"/>
            <a:r>
              <a:rPr lang="pl-PL" dirty="0">
                <a:latin typeface="+mn-lt"/>
              </a:rPr>
              <a:t>Tak/Nie (odrzucenie wniosku)</a:t>
            </a:r>
          </a:p>
          <a:p>
            <a:pPr algn="just"/>
            <a:r>
              <a:rPr lang="pl-PL" dirty="0">
                <a:latin typeface="+mn-lt"/>
              </a:rPr>
              <a:t>Dopuszcza się jednokrotne skierowanie projektu do poprawy/uzupełnienia w zakresie skutkującym jego spełnieniem. Niespełnienie kryterium po wezwaniu do uzupełnienia/ poprawy skutkuje jego odrzuceniem.</a:t>
            </a:r>
            <a:endParaRPr lang="pl-PL" b="1"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fontScale="25000" lnSpcReduction="20000"/>
          </a:bodyPr>
          <a:lstStyle/>
          <a:p>
            <a:pPr algn="just"/>
            <a:endParaRPr lang="pl-PL" sz="3500" b="1" dirty="0">
              <a:latin typeface="+mn-lt"/>
              <a:cs typeface="Arial" pitchFamily="34" charset="0"/>
            </a:endParaRPr>
          </a:p>
          <a:p>
            <a:pPr marL="342900" indent="-342900" algn="just"/>
            <a:endParaRPr lang="pl-PL" sz="3500" b="1" dirty="0">
              <a:latin typeface="+mn-lt"/>
            </a:endParaRPr>
          </a:p>
          <a:p>
            <a:pPr marL="342900" indent="-342900" algn="just"/>
            <a:r>
              <a:rPr lang="pl-PL" sz="5600" b="1" dirty="0">
                <a:latin typeface="+mn-lt"/>
              </a:rPr>
              <a:t>6. Kryterium formy wsparcia</a:t>
            </a:r>
          </a:p>
          <a:p>
            <a:pPr algn="just"/>
            <a:endParaRPr lang="pl-PL" sz="5600" b="1" dirty="0">
              <a:latin typeface="+mn-lt"/>
            </a:endParaRPr>
          </a:p>
          <a:p>
            <a:pPr algn="just"/>
            <a:r>
              <a:rPr lang="pl-PL" sz="5600" dirty="0">
                <a:latin typeface="+mn-lt"/>
              </a:rPr>
              <a:t>Czy w przypadku gdy projekt obejmuje działania polegające na:</a:t>
            </a:r>
          </a:p>
          <a:p>
            <a:pPr algn="just"/>
            <a:endParaRPr lang="pl-PL" sz="5600" dirty="0">
              <a:latin typeface="+mn-lt"/>
            </a:endParaRPr>
          </a:p>
          <a:p>
            <a:pPr lvl="0" algn="just"/>
            <a:r>
              <a:rPr lang="pl-PL" sz="5600" dirty="0">
                <a:latin typeface="+mn-lt"/>
              </a:rPr>
              <a:t>	a) </a:t>
            </a:r>
            <a:r>
              <a:rPr lang="pl-PL" sz="5600" u="sng" dirty="0">
                <a:latin typeface="+mn-lt"/>
              </a:rPr>
              <a:t>wyposażeniu szkolnych pracowni </a:t>
            </a:r>
            <a:r>
              <a:rPr lang="pl-PL" sz="5600" dirty="0">
                <a:latin typeface="+mn-lt"/>
              </a:rPr>
              <a:t>w narzędzia do nauczania przedmiotów przyrodniczych lub 	matematyki i/lub</a:t>
            </a:r>
          </a:p>
          <a:p>
            <a:pPr lvl="0" algn="just"/>
            <a:r>
              <a:rPr lang="pl-PL" sz="5600" dirty="0">
                <a:latin typeface="+mn-lt"/>
              </a:rPr>
              <a:t>	b) </a:t>
            </a:r>
            <a:r>
              <a:rPr lang="pl-PL" sz="5600" u="sng" dirty="0">
                <a:latin typeface="+mn-lt"/>
              </a:rPr>
              <a:t>wyposażeniu</a:t>
            </a:r>
            <a:r>
              <a:rPr lang="pl-PL" sz="5600" dirty="0">
                <a:latin typeface="+mn-lt"/>
              </a:rPr>
              <a:t> szkół lub placówek systemu oświaty </a:t>
            </a:r>
            <a:r>
              <a:rPr lang="pl-PL" sz="5600" u="sng" dirty="0">
                <a:latin typeface="+mn-lt"/>
              </a:rPr>
              <a:t>w pomoce dydaktyczne oraz narzędzia TIK </a:t>
            </a:r>
            <a:r>
              <a:rPr lang="pl-PL" sz="5600" dirty="0">
                <a:latin typeface="+mn-lt"/>
              </a:rPr>
              <a:t>	niezbędne 	do realizacji programów nauczania w szkołach lub placówkach systemu oświaty, w 	tym zapewnienie odpowiedniej infrastruktury sieciowo-usługowej i/lub</a:t>
            </a:r>
          </a:p>
          <a:p>
            <a:pPr lvl="0" algn="just"/>
            <a:r>
              <a:rPr lang="pl-PL" sz="5600" dirty="0">
                <a:latin typeface="+mn-lt"/>
              </a:rPr>
              <a:t>	c) </a:t>
            </a:r>
            <a:r>
              <a:rPr lang="pl-PL" sz="5600" u="sng" dirty="0">
                <a:latin typeface="+mn-lt"/>
              </a:rPr>
              <a:t>doposażeniu</a:t>
            </a:r>
            <a:r>
              <a:rPr lang="pl-PL" sz="5600" dirty="0">
                <a:latin typeface="+mn-lt"/>
              </a:rPr>
              <a:t> szkół lub placówek systemu oświaty </a:t>
            </a:r>
            <a:r>
              <a:rPr lang="pl-PL" sz="5600" u="sng" dirty="0">
                <a:latin typeface="+mn-lt"/>
              </a:rPr>
              <a:t>w pomoce dydaktyczne </a:t>
            </a:r>
            <a:r>
              <a:rPr lang="pl-PL" sz="5600" dirty="0">
                <a:latin typeface="+mn-lt"/>
              </a:rPr>
              <a:t>oraz </a:t>
            </a:r>
            <a:r>
              <a:rPr lang="pl-PL" sz="5600" u="sng" dirty="0">
                <a:latin typeface="+mn-lt"/>
              </a:rPr>
              <a:t>specjalistyczny</a:t>
            </a:r>
            <a:r>
              <a:rPr lang="pl-PL" sz="5600" dirty="0">
                <a:latin typeface="+mn-lt"/>
              </a:rPr>
              <a:t> 	</a:t>
            </a:r>
            <a:r>
              <a:rPr lang="pl-PL" sz="5600" u="sng" dirty="0">
                <a:latin typeface="+mn-lt"/>
              </a:rPr>
              <a:t>sprzęt</a:t>
            </a:r>
            <a:r>
              <a:rPr lang="pl-PL" sz="5600" dirty="0">
                <a:latin typeface="+mn-lt"/>
              </a:rPr>
              <a:t> do rozpoznawania potrzeb rozwojowych, edukacyjnych i możliwości psychofizycznych 	oraz wspomagania rozwoju i prowadzenia terapii uczniów ze specjalnymi potrzebami 	edukacyjnymi, a także </a:t>
            </a:r>
            <a:r>
              <a:rPr lang="pl-PL" sz="5600" u="sng" dirty="0">
                <a:latin typeface="+mn-lt"/>
              </a:rPr>
              <a:t>podręczniki szkolne i materiały dydaktyczne </a:t>
            </a:r>
            <a:r>
              <a:rPr lang="pl-PL" sz="5600" dirty="0">
                <a:latin typeface="+mn-lt"/>
              </a:rPr>
              <a:t>dostosowane do potrzeb 	uczniów z niepełnosprawnością,</a:t>
            </a:r>
          </a:p>
          <a:p>
            <a:pPr algn="just"/>
            <a:endParaRPr lang="pl-PL" sz="5600" dirty="0">
              <a:latin typeface="+mn-lt"/>
            </a:endParaRPr>
          </a:p>
          <a:p>
            <a:pPr algn="just"/>
            <a:r>
              <a:rPr lang="pl-PL" sz="5600" dirty="0">
                <a:latin typeface="+mn-lt"/>
              </a:rPr>
              <a:t>w treści wniosku zostało zawarte </a:t>
            </a:r>
            <a:r>
              <a:rPr lang="pl-PL" sz="5600" b="1" dirty="0">
                <a:latin typeface="+mn-lt"/>
              </a:rPr>
              <a:t>oświadczenie</a:t>
            </a:r>
            <a:r>
              <a:rPr lang="pl-PL" sz="5600" dirty="0">
                <a:latin typeface="+mn-lt"/>
              </a:rPr>
              <a:t> wskazujące, </a:t>
            </a:r>
            <a:r>
              <a:rPr lang="pl-PL" sz="5600" b="1" dirty="0">
                <a:latin typeface="+mn-lt"/>
              </a:rPr>
              <a:t>że przeprowadzona Diagnoza potrzeb edukacyjnych zawiera wnioski z przeprowadzonego spisu inwentarza oraz oceny stanu technicznego posiadanego wyposażenia</a:t>
            </a:r>
            <a:r>
              <a:rPr lang="pl-PL" sz="5600" dirty="0">
                <a:latin typeface="+mn-lt"/>
              </a:rPr>
              <a:t>?</a:t>
            </a:r>
          </a:p>
          <a:p>
            <a:pPr algn="just"/>
            <a:r>
              <a:rPr lang="pl-PL" sz="4300" dirty="0">
                <a:latin typeface="+mn-lt"/>
              </a:rPr>
              <a:t> </a:t>
            </a:r>
          </a:p>
          <a:p>
            <a:pPr algn="just"/>
            <a:r>
              <a:rPr lang="pl-PL" sz="43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4300" u="sng" dirty="0">
                <a:latin typeface="+mn-lt"/>
              </a:rPr>
              <a:t>analizy posiadanych zasobów</a:t>
            </a:r>
            <a:r>
              <a:rPr lang="pl-PL" sz="4300" dirty="0">
                <a:latin typeface="+mn-lt"/>
              </a:rPr>
              <a:t>. Kryterium </a:t>
            </a:r>
            <a:r>
              <a:rPr lang="pl-PL" sz="4300" u="sng" dirty="0">
                <a:latin typeface="+mn-lt"/>
              </a:rPr>
              <a:t>nie dotyczy projektów nie zakładających działań związanych z doposażeniem i wyposażaniem szkół</a:t>
            </a:r>
            <a:r>
              <a:rPr lang="pl-PL" sz="4300" dirty="0">
                <a:latin typeface="+mn-lt"/>
              </a:rPr>
              <a:t>. Kryterium zostanie zweryfikowane na podstawie </a:t>
            </a:r>
            <a:r>
              <a:rPr lang="pl-PL" sz="4300" b="1" dirty="0">
                <a:latin typeface="+mn-lt"/>
              </a:rPr>
              <a:t>oświadczenia zawartego w załączniku do wniosku o dofinansowanie. </a:t>
            </a:r>
            <a:r>
              <a:rPr lang="pl-PL" sz="4300" dirty="0">
                <a:latin typeface="+mn-lt"/>
              </a:rPr>
              <a:t>W przypadku, gdy w treści wniosku zawarto pełną treść oświadczenia zgodną z załącznikiem, kryterium zostaje uznane za spełnione.</a:t>
            </a:r>
          </a:p>
          <a:p>
            <a:pPr algn="just"/>
            <a:endParaRPr lang="pl-PL" sz="4300" b="1" dirty="0">
              <a:latin typeface="+mn-lt"/>
            </a:endParaRPr>
          </a:p>
          <a:p>
            <a:pPr algn="just"/>
            <a:endParaRPr lang="pl-PL" sz="4300" b="1" dirty="0">
              <a:latin typeface="+mn-lt"/>
            </a:endParaRPr>
          </a:p>
          <a:p>
            <a:pPr algn="just"/>
            <a:r>
              <a:rPr lang="pl-PL" sz="4400" dirty="0">
                <a:latin typeface="+mn-lt"/>
              </a:rPr>
              <a:t>Tak/Nie (odrzucenie wniosku) / Nie dotyczy</a:t>
            </a:r>
          </a:p>
          <a:p>
            <a:pPr algn="just"/>
            <a:r>
              <a:rPr lang="pl-PL" sz="4400" dirty="0">
                <a:latin typeface="+mn-lt"/>
              </a:rPr>
              <a:t>Dopuszcza się jednokrotne skierowanie projektu do poprawy/uzupełnienia w zakresie skutkującym jego spełnieniem. Niespełnienie kryterium po wezwaniu do uzupełnienia/ poprawy skutkuje jego odrzuceniem.</a:t>
            </a:r>
            <a:endParaRPr lang="pl-PL" sz="4400" b="1" dirty="0">
              <a:latin typeface="+mn-lt"/>
            </a:endParaRPr>
          </a:p>
          <a:p>
            <a:endParaRPr lang="pl-PL" sz="25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600" b="1" dirty="0">
                <a:solidFill>
                  <a:schemeClr val="tx1"/>
                </a:solidFill>
                <a:cs typeface="Arial" pitchFamily="34" charset="0"/>
              </a:rPr>
              <a:t>Załącznik nr 4 do Regulaminu konkursu</a:t>
            </a:r>
          </a:p>
          <a:p>
            <a:pPr algn="just">
              <a:buFont typeface="Arial" pitchFamily="34" charset="0"/>
              <a:buChar char="•"/>
            </a:pPr>
            <a:r>
              <a:rPr lang="pl-PL" sz="1600" dirty="0">
                <a:solidFill>
                  <a:schemeClr val="tx1"/>
                </a:solidFill>
              </a:rPr>
              <a:t>powinna </a:t>
            </a:r>
            <a:r>
              <a:rPr lang="pl-PL" sz="1600" b="1" dirty="0">
                <a:solidFill>
                  <a:schemeClr val="tx1"/>
                </a:solidFill>
              </a:rPr>
              <a:t>dotyczyć szkoły/szkół </a:t>
            </a:r>
            <a:r>
              <a:rPr lang="pl-PL" sz="1600" dirty="0">
                <a:solidFill>
                  <a:schemeClr val="tx1"/>
                </a:solidFill>
              </a:rPr>
              <a:t>lub placówki/placówek systemu oświaty </a:t>
            </a:r>
            <a:r>
              <a:rPr lang="pl-PL" sz="1600" b="1" dirty="0">
                <a:solidFill>
                  <a:schemeClr val="tx1"/>
                </a:solidFill>
              </a:rPr>
              <a:t>podlegającej/podlegających pod dany organ prowadzący</a:t>
            </a:r>
            <a:r>
              <a:rPr lang="pl-PL" sz="1600" dirty="0">
                <a:solidFill>
                  <a:schemeClr val="tx1"/>
                </a:solidFill>
              </a:rPr>
              <a:t>, planowanej/planowanych do objęcia wsparciem w projekcie; </a:t>
            </a:r>
          </a:p>
          <a:p>
            <a:pPr algn="just">
              <a:buFont typeface="Arial" pitchFamily="34" charset="0"/>
              <a:buChar char="•"/>
            </a:pPr>
            <a:r>
              <a:rPr lang="pl-PL" sz="1600" dirty="0">
                <a:solidFill>
                  <a:schemeClr val="tx1"/>
                </a:solidFill>
              </a:rPr>
              <a:t>powinna </a:t>
            </a:r>
            <a:r>
              <a:rPr lang="pl-PL" sz="1600" b="1" dirty="0">
                <a:solidFill>
                  <a:schemeClr val="tx1"/>
                </a:solidFill>
              </a:rPr>
              <a:t>uwzględniać indywidualne potrzeby rozwojowe i edukacyjne oraz możliwości psychofizyczne uczniów objętych wsparciem;</a:t>
            </a:r>
          </a:p>
          <a:p>
            <a:pPr algn="just">
              <a:buFont typeface="Arial" pitchFamily="34" charset="0"/>
              <a:buChar char="•"/>
            </a:pPr>
            <a:r>
              <a:rPr lang="pl-PL" sz="1600" dirty="0">
                <a:solidFill>
                  <a:schemeClr val="tx1"/>
                </a:solidFill>
              </a:rPr>
              <a:t>powinna być </a:t>
            </a:r>
            <a:r>
              <a:rPr lang="pl-PL" sz="1600" b="1" dirty="0">
                <a:solidFill>
                  <a:schemeClr val="tx1"/>
                </a:solidFill>
              </a:rPr>
              <a:t>przygotowana i przeprowadzona przez szkołę</a:t>
            </a:r>
            <a:r>
              <a:rPr lang="pl-PL" sz="1600" dirty="0">
                <a:solidFill>
                  <a:schemeClr val="tx1"/>
                </a:solidFill>
              </a:rPr>
              <a:t>, placówkę systemu oświaty lub inny podmiot prowadzący działalność o charakterze edukacyjnym lub badawczym; </a:t>
            </a:r>
          </a:p>
          <a:p>
            <a:pPr algn="just">
              <a:buFont typeface="Arial" pitchFamily="34" charset="0"/>
              <a:buChar char="•"/>
            </a:pPr>
            <a:r>
              <a:rPr lang="pl-PL" sz="16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600" dirty="0">
                <a:solidFill>
                  <a:schemeClr val="tx1"/>
                </a:solidFill>
              </a:rPr>
              <a:t>powinna </a:t>
            </a:r>
            <a:r>
              <a:rPr lang="pl-PL" sz="1600" b="1" u="sng" dirty="0">
                <a:solidFill>
                  <a:schemeClr val="tx1"/>
                </a:solidFill>
              </a:rPr>
              <a:t>być zatwierdzona przez organ prowadzący przed złożeniem wniosku o dofinansowanie</a:t>
            </a:r>
            <a:r>
              <a:rPr lang="pl-PL" sz="1600" dirty="0">
                <a:solidFill>
                  <a:schemeClr val="tx1"/>
                </a:solidFill>
              </a:rPr>
              <a:t>; </a:t>
            </a:r>
          </a:p>
          <a:p>
            <a:pPr algn="just">
              <a:buFont typeface="Arial" pitchFamily="34" charset="0"/>
              <a:buChar char="•"/>
            </a:pPr>
            <a:r>
              <a:rPr lang="pl-PL" sz="1600" dirty="0">
                <a:solidFill>
                  <a:schemeClr val="tx1"/>
                </a:solidFill>
              </a:rPr>
              <a:t>nie jest załączana do wniosku o dofinansowanie; </a:t>
            </a:r>
          </a:p>
          <a:p>
            <a:pPr algn="just">
              <a:buFont typeface="Arial" pitchFamily="34" charset="0"/>
              <a:buChar char="•"/>
            </a:pPr>
            <a:r>
              <a:rPr lang="pl-PL" sz="1600" b="1" dirty="0">
                <a:solidFill>
                  <a:schemeClr val="tx1"/>
                </a:solidFill>
              </a:rPr>
              <a:t>najważniejsze wnioski </a:t>
            </a:r>
            <a:r>
              <a:rPr lang="pl-PL" sz="1600" dirty="0">
                <a:solidFill>
                  <a:schemeClr val="tx1"/>
                </a:solidFill>
              </a:rPr>
              <a:t>z </a:t>
            </a:r>
            <a:r>
              <a:rPr lang="pl-PL" sz="1600" i="1" dirty="0">
                <a:solidFill>
                  <a:schemeClr val="tx1"/>
                </a:solidFill>
              </a:rPr>
              <a:t>Diagnozy </a:t>
            </a:r>
            <a:r>
              <a:rPr lang="pl-PL" sz="1600" b="1" dirty="0">
                <a:solidFill>
                  <a:schemeClr val="tx1"/>
                </a:solidFill>
              </a:rPr>
              <a:t>powinny zostać zawarte w treści wniosku o dofinansowanie;</a:t>
            </a:r>
          </a:p>
          <a:p>
            <a:pPr algn="just"/>
            <a:endParaRPr lang="pl-PL" sz="1600" dirty="0">
              <a:solidFill>
                <a:schemeClr val="tx1"/>
              </a:solidFill>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0" y="979363"/>
            <a:ext cx="9144000" cy="597198"/>
          </a:xfrm>
        </p:spPr>
        <p:txBody>
          <a:bodyPr/>
          <a:lstStyle/>
          <a:p>
            <a:r>
              <a:rPr lang="pl-PL" sz="2400" b="1" dirty="0">
                <a:latin typeface="+mn-lt"/>
              </a:rPr>
              <a:t>3 kryteria formalne specyficzne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just"/>
            <a:endParaRPr lang="pl-PL" b="1" dirty="0">
              <a:solidFill>
                <a:schemeClr val="tx1"/>
              </a:solidFill>
              <a:cs typeface="Arial" pitchFamily="34" charset="0"/>
            </a:endParaRPr>
          </a:p>
          <a:p>
            <a:pPr marL="228600" indent="-228600" algn="just"/>
            <a:r>
              <a:rPr lang="pl-PL" b="1" u="sng" dirty="0">
                <a:solidFill>
                  <a:schemeClr val="tx1"/>
                </a:solidFill>
                <a:cs typeface="Arial" pitchFamily="34" charset="0"/>
              </a:rPr>
              <a:t>1. Kryterium wkładu własnego</a:t>
            </a:r>
          </a:p>
          <a:p>
            <a:r>
              <a:rPr lang="pl-PL" dirty="0">
                <a:solidFill>
                  <a:schemeClr val="tx1"/>
                </a:solidFill>
              </a:rPr>
              <a:t>Czy Wnioskodawca/Beneficjent zapewnił wkład własny w wysokości co najmniej </a:t>
            </a:r>
            <a:r>
              <a:rPr lang="pl-PL" b="1" dirty="0">
                <a:solidFill>
                  <a:schemeClr val="tx1"/>
                </a:solidFill>
              </a:rPr>
              <a:t>5 %</a:t>
            </a:r>
            <a:r>
              <a:rPr lang="pl-PL" dirty="0">
                <a:solidFill>
                  <a:schemeClr val="tx1"/>
                </a:solidFill>
              </a:rPr>
              <a:t> wydatków kwalifikowalnych? </a:t>
            </a:r>
          </a:p>
          <a:p>
            <a:r>
              <a:rPr lang="pl-PL" sz="1500" dirty="0">
                <a:solidFill>
                  <a:schemeClr val="accent1"/>
                </a:solidFill>
              </a:rPr>
              <a:t>Tak / Nie (Dopuszcza się jednokrotne skierowanie projektu do poprawy/uzupełnienia w zakresie skutkującym jego spełnieniem. Niespełnienie kryterium po wezwaniu do uzupełnienia/poprawy skutkuje odrzuceniem projektu)</a:t>
            </a:r>
          </a:p>
          <a:p>
            <a:endParaRPr lang="pl-PL" dirty="0">
              <a:solidFill>
                <a:schemeClr val="tx1"/>
              </a:solidFill>
            </a:endParaRPr>
          </a:p>
          <a:p>
            <a:pPr algn="just"/>
            <a:r>
              <a:rPr lang="pl-PL" b="1" u="sng" dirty="0">
                <a:solidFill>
                  <a:schemeClr val="tx1"/>
                </a:solidFill>
                <a:cs typeface="Arial" pitchFamily="34" charset="0"/>
              </a:rPr>
              <a:t>2. Minimalna wartość projektu</a:t>
            </a:r>
          </a:p>
          <a:p>
            <a:r>
              <a:rPr lang="pl-PL" dirty="0">
                <a:solidFill>
                  <a:schemeClr val="tx1"/>
                </a:solidFill>
              </a:rPr>
              <a:t>Czy wartość projektu ogółem wynosi co najmniej </a:t>
            </a:r>
            <a:r>
              <a:rPr lang="pl-PL" b="1" dirty="0">
                <a:solidFill>
                  <a:schemeClr val="tx1"/>
                </a:solidFill>
              </a:rPr>
              <a:t>550 000 zł</a:t>
            </a:r>
            <a:r>
              <a:rPr lang="pl-PL" dirty="0">
                <a:solidFill>
                  <a:schemeClr val="tx1"/>
                </a:solidFill>
              </a:rPr>
              <a:t>? </a:t>
            </a:r>
          </a:p>
          <a:p>
            <a:r>
              <a:rPr lang="pl-PL" sz="1500" dirty="0">
                <a:solidFill>
                  <a:schemeClr val="accent1"/>
                </a:solidFill>
              </a:rPr>
              <a:t>Tak / Nie (Dopuszcza się jednokrotne skierowanie projektu do poprawy/uzupełnienia w zakresie skutkującym jego spełnieniem. Niespełnienie kryterium po wezwaniu do uzupełnienia/poprawy skutkuje odrzuceniem projektu)</a:t>
            </a:r>
          </a:p>
          <a:p>
            <a:pPr algn="just"/>
            <a:endParaRPr lang="pl-PL" dirty="0">
              <a:solidFill>
                <a:schemeClr val="tx1"/>
              </a:solidFill>
              <a:cs typeface="Arial" pitchFamily="34" charset="0"/>
            </a:endParaRPr>
          </a:p>
          <a:p>
            <a:pPr algn="just"/>
            <a:r>
              <a:rPr lang="pl-PL" b="1" u="sng" dirty="0">
                <a:solidFill>
                  <a:schemeClr val="tx1"/>
                </a:solidFill>
                <a:cs typeface="Arial" pitchFamily="34" charset="0"/>
              </a:rPr>
              <a:t>3. Kwalifikowalność </a:t>
            </a:r>
            <a:r>
              <a:rPr lang="pl-PL" b="1" u="sng" dirty="0">
                <a:solidFill>
                  <a:schemeClr val="tx1"/>
                </a:solidFill>
              </a:rPr>
              <a:t>Wnioskodawcy/Beneficjenta</a:t>
            </a:r>
            <a:endParaRPr lang="pl-PL" b="1" u="sng" dirty="0">
              <a:solidFill>
                <a:schemeClr val="tx1"/>
              </a:solidFill>
              <a:cs typeface="Arial" pitchFamily="34" charset="0"/>
            </a:endParaRPr>
          </a:p>
          <a:p>
            <a:pPr algn="just"/>
            <a:r>
              <a:rPr lang="pl-PL" dirty="0">
                <a:solidFill>
                  <a:schemeClr val="tx1"/>
                </a:solidFill>
                <a:cs typeface="Arial" pitchFamily="34" charset="0"/>
              </a:rPr>
              <a:t>Czy Wnioskodawca jest uprawniony do ubiegania się o wsparcie </a:t>
            </a:r>
            <a:r>
              <a:rPr lang="pl-PL" dirty="0">
                <a:solidFill>
                  <a:schemeClr val="tx1"/>
                </a:solidFill>
              </a:rPr>
              <a:t>w ramach ogłoszonego konkursu? </a:t>
            </a:r>
          </a:p>
          <a:p>
            <a:r>
              <a:rPr lang="pl-PL" sz="1500" dirty="0">
                <a:solidFill>
                  <a:schemeClr val="accent1"/>
                </a:solidFill>
              </a:rPr>
              <a:t>Tak / Nie (niespełnienie oznacza odrzucenie projektu)</a:t>
            </a:r>
          </a:p>
          <a:p>
            <a:pPr algn="just"/>
            <a:endParaRPr lang="pl-PL" sz="1000" dirty="0">
              <a:solidFill>
                <a:schemeClr val="tx1"/>
              </a:solidFill>
              <a:cs typeface="Arial" pitchFamily="34" charset="0"/>
            </a:endParaRPr>
          </a:p>
        </p:txBody>
      </p:sp>
    </p:spTree>
    <p:extLst>
      <p:ext uri="{BB962C8B-B14F-4D97-AF65-F5344CB8AC3E}">
        <p14:creationId xmlns:p14="http://schemas.microsoft.com/office/powerpoint/2010/main" val="257272372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0" y="979363"/>
            <a:ext cx="9144000" cy="597198"/>
          </a:xfrm>
        </p:spPr>
        <p:txBody>
          <a:bodyPr/>
          <a:lstStyle/>
          <a:p>
            <a:r>
              <a:rPr lang="pl-PL" sz="2400" b="1" dirty="0">
                <a:latin typeface="+mn-lt"/>
              </a:rPr>
              <a:t>8 kryteriów formalnych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just">
              <a:buAutoNum type="arabicPeriod"/>
            </a:pPr>
            <a:endParaRPr lang="pl-PL" sz="1400" dirty="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pPr marL="228600" indent="-228600" algn="just"/>
            <a:endParaRPr lang="pl-PL" b="1" dirty="0">
              <a:solidFill>
                <a:schemeClr val="tx1"/>
              </a:solidFill>
              <a:cs typeface="Arial" pitchFamily="34" charset="0"/>
            </a:endParaRPr>
          </a:p>
          <a:p>
            <a:pPr marL="228600" indent="-228600" algn="just"/>
            <a:r>
              <a:rPr lang="pl-PL" b="1" u="sng" dirty="0">
                <a:solidFill>
                  <a:schemeClr val="tx1"/>
                </a:solidFill>
                <a:cs typeface="Arial" pitchFamily="34" charset="0"/>
              </a:rPr>
              <a:t>1. Kwalifikowalność projektu</a:t>
            </a:r>
          </a:p>
          <a:p>
            <a:r>
              <a:rPr lang="pl-PL" dirty="0">
                <a:solidFill>
                  <a:schemeClr val="tx1"/>
                </a:solidFill>
              </a:rPr>
              <a:t>Czy projekt został złożony w odpowiedzi na właściwy konkurs w systemie SOWA EFS RPDS? </a:t>
            </a:r>
            <a:r>
              <a:rPr lang="pl-PL" b="1" dirty="0">
                <a:solidFill>
                  <a:srgbClr val="FF0000"/>
                </a:solidFill>
              </a:rPr>
              <a:t>382/20</a:t>
            </a:r>
            <a:endParaRPr lang="pl-PL" dirty="0">
              <a:solidFill>
                <a:schemeClr val="tx1"/>
              </a:solidFill>
            </a:endParaRPr>
          </a:p>
          <a:p>
            <a:r>
              <a:rPr lang="pl-PL" sz="1500" dirty="0">
                <a:solidFill>
                  <a:schemeClr val="accent1"/>
                </a:solidFill>
              </a:rPr>
              <a:t>Tak / Nie (niespełnienie oznacza odrzucenie projektu)</a:t>
            </a:r>
          </a:p>
          <a:p>
            <a:endParaRPr lang="pl-PL" dirty="0">
              <a:solidFill>
                <a:schemeClr val="tx1"/>
              </a:solidFill>
            </a:endParaRPr>
          </a:p>
          <a:p>
            <a:pPr algn="just"/>
            <a:endParaRPr lang="pl-PL" sz="1000" dirty="0">
              <a:solidFill>
                <a:schemeClr val="tx1"/>
              </a:solidFill>
              <a:cs typeface="Arial" pitchFamily="34" charset="0"/>
            </a:endParaRPr>
          </a:p>
          <a:p>
            <a:pPr algn="just"/>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23375614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0" y="979363"/>
            <a:ext cx="9144000" cy="597198"/>
          </a:xfrm>
        </p:spPr>
        <p:txBody>
          <a:bodyPr/>
          <a:lstStyle/>
          <a:p>
            <a:r>
              <a:rPr lang="pl-PL" sz="2400" b="1" dirty="0">
                <a:latin typeface="+mn-lt"/>
              </a:rPr>
              <a:t>8 kryteriów formalnych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a:solidFill>
                <a:schemeClr val="tx1"/>
              </a:solidFill>
              <a:cs typeface="Arial" pitchFamily="34" charset="0"/>
            </a:endParaRPr>
          </a:p>
          <a:p>
            <a:pPr algn="just"/>
            <a:r>
              <a:rPr lang="pl-PL" sz="1400" b="1" dirty="0">
                <a:solidFill>
                  <a:schemeClr val="tx1"/>
                </a:solidFill>
                <a:cs typeface="Arial" pitchFamily="34" charset="0"/>
              </a:rPr>
              <a:t>			</a:t>
            </a:r>
          </a:p>
          <a:p>
            <a:pPr algn="just"/>
            <a:endParaRPr lang="pl-PL" sz="1400" b="1" dirty="0">
              <a:solidFill>
                <a:schemeClr val="tx1"/>
              </a:solidFill>
              <a:cs typeface="Arial" pitchFamily="34" charset="0"/>
            </a:endParaRPr>
          </a:p>
          <a:p>
            <a:pPr algn="just"/>
            <a:r>
              <a:rPr lang="pl-PL" sz="1400" b="1" u="sng" dirty="0">
                <a:solidFill>
                  <a:schemeClr val="tx1"/>
                </a:solidFill>
                <a:cs typeface="Arial" pitchFamily="34" charset="0"/>
              </a:rPr>
              <a:t>2. Prawidłowość wyboru partnerów w projekcie</a:t>
            </a:r>
          </a:p>
          <a:p>
            <a:r>
              <a:rPr lang="pl-PL" sz="1400" dirty="0">
                <a:solidFill>
                  <a:schemeClr val="tx1"/>
                </a:solidFill>
              </a:rPr>
              <a:t>Czy wybór partnerów został dokonany w sposób prawidłowy, to znaczy:</a:t>
            </a:r>
          </a:p>
          <a:p>
            <a:pPr>
              <a:buFontTx/>
              <a:buChar char="-"/>
            </a:pPr>
            <a:r>
              <a:rPr lang="pl-PL" sz="1400" dirty="0">
                <a:solidFill>
                  <a:schemeClr val="tx1"/>
                </a:solidFill>
              </a:rPr>
              <a:t> </a:t>
            </a:r>
            <a:r>
              <a:rPr lang="pl-PL" sz="1400" b="1" dirty="0">
                <a:solidFill>
                  <a:schemeClr val="tx1"/>
                </a:solidFill>
              </a:rPr>
              <a:t>czy wybór partnerów został dokonany przed złożeniem wniosku o dofinansowanie</a:t>
            </a:r>
            <a:r>
              <a:rPr lang="pl-PL" sz="1400" dirty="0">
                <a:solidFill>
                  <a:schemeClr val="tx1"/>
                </a:solidFill>
              </a:rPr>
              <a:t>,</a:t>
            </a:r>
          </a:p>
          <a:p>
            <a:pPr lvl="0">
              <a:buFontTx/>
              <a:buChar char="-"/>
            </a:pPr>
            <a:r>
              <a:rPr lang="pl-PL" sz="1400" dirty="0">
                <a:solidFill>
                  <a:schemeClr val="tx1"/>
                </a:solidFill>
              </a:rPr>
              <a:t> </a:t>
            </a:r>
            <a:r>
              <a:rPr lang="pl-PL" sz="1400" b="1" dirty="0">
                <a:solidFill>
                  <a:schemeClr val="tx1"/>
                </a:solidFill>
              </a:rPr>
              <a:t>czy prawidłowo przeprowadzono postępowanie</a:t>
            </a:r>
            <a:r>
              <a:rPr lang="pl-PL" sz="1400" dirty="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sektora finansów publicznych musi dokonać wyboru partnera </a:t>
            </a:r>
            <a:r>
              <a:rPr lang="pl-PL" sz="1400" b="1" dirty="0">
                <a:solidFill>
                  <a:schemeClr val="tx1"/>
                </a:solidFill>
              </a:rPr>
              <a:t>z zachowaniem zasady przejrzystości i równego traktowania</a:t>
            </a:r>
            <a:r>
              <a:rPr lang="pl-PL" sz="1400" dirty="0">
                <a:solidFill>
                  <a:schemeClr val="tx1"/>
                </a:solidFill>
              </a:rPr>
              <a:t>)</a:t>
            </a:r>
          </a:p>
          <a:p>
            <a:pPr lvl="0"/>
            <a:endParaRPr lang="pl-PL" sz="1400" dirty="0">
              <a:solidFill>
                <a:schemeClr val="tx1"/>
              </a:solidFill>
            </a:endParaRPr>
          </a:p>
          <a:p>
            <a:pPr lvl="0">
              <a:buFont typeface="Wingdings" pitchFamily="2" charset="2"/>
              <a:buChar char="ü"/>
            </a:pPr>
            <a:r>
              <a:rPr lang="pl-PL" sz="1400" b="1" dirty="0">
                <a:solidFill>
                  <a:srgbClr val="FF0000"/>
                </a:solidFill>
              </a:rPr>
              <a:t>ogłoszenie otwartego naboru na stronie z 21-dniowym terminem, </a:t>
            </a:r>
          </a:p>
          <a:p>
            <a:pPr lvl="0">
              <a:buFont typeface="Wingdings" pitchFamily="2" charset="2"/>
              <a:buChar char="ü"/>
            </a:pPr>
            <a:r>
              <a:rPr lang="pl-PL" sz="1400" b="1" dirty="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a:solidFill>
                  <a:srgbClr val="FF0000"/>
                </a:solidFill>
              </a:rPr>
              <a:t>podanie informacji publicznej o wyborze Partnera,</a:t>
            </a:r>
          </a:p>
          <a:p>
            <a:pPr lvl="0">
              <a:buFont typeface="Wingdings" pitchFamily="2" charset="2"/>
              <a:buChar char="ü"/>
            </a:pPr>
            <a:r>
              <a:rPr lang="pl-PL" sz="1400" b="1" dirty="0">
                <a:solidFill>
                  <a:srgbClr val="FF0000"/>
                </a:solidFill>
              </a:rPr>
              <a:t>dokonanie wyboru partnera przed złożeniem wniosku o dofinansowanie.</a:t>
            </a:r>
            <a:endParaRPr lang="pl-PL" sz="1400" b="1" dirty="0">
              <a:solidFill>
                <a:schemeClr val="tx1"/>
              </a:solidFill>
            </a:endParaRPr>
          </a:p>
          <a:p>
            <a:pPr lvl="0"/>
            <a:endParaRPr lang="pl-PL" sz="1400" b="1" u="sng" dirty="0">
              <a:solidFill>
                <a:schemeClr val="tx1"/>
              </a:solidFill>
            </a:endParaRPr>
          </a:p>
          <a:p>
            <a:pPr lvl="0" algn="ctr"/>
            <a:r>
              <a:rPr lang="pl-PL" sz="1400" b="1" u="sng" dirty="0">
                <a:solidFill>
                  <a:schemeClr val="tx1"/>
                </a:solidFill>
              </a:rPr>
              <a:t>UWAGA! </a:t>
            </a:r>
          </a:p>
          <a:p>
            <a:pPr lvl="0" algn="ctr"/>
            <a:r>
              <a:rPr lang="pl-PL" sz="1400" u="sng" dirty="0">
                <a:solidFill>
                  <a:schemeClr val="tx1"/>
                </a:solidFill>
              </a:rPr>
              <a:t>Ocena kryterium polega m.in.</a:t>
            </a:r>
            <a:r>
              <a:rPr lang="pl-PL" sz="1400" b="1" u="sng" dirty="0">
                <a:solidFill>
                  <a:schemeClr val="tx1"/>
                </a:solidFill>
              </a:rPr>
              <a:t> na weryfikacji załączników do wniosku o dofinansowanie</a:t>
            </a:r>
          </a:p>
          <a:p>
            <a:pPr lvl="0" algn="ctr"/>
            <a:r>
              <a:rPr lang="pl-PL" sz="1400" b="1" u="sng" dirty="0">
                <a:solidFill>
                  <a:schemeClr val="tx1"/>
                </a:solidFill>
              </a:rPr>
              <a:t>Do wniosku o dofinansowanie należy załączyć dokumenty potwierdzające:</a:t>
            </a:r>
          </a:p>
          <a:p>
            <a:pPr lvl="0" algn="ctr">
              <a:buFont typeface="Wingdings" pitchFamily="2" charset="2"/>
              <a:buChar char="ü"/>
            </a:pPr>
            <a:r>
              <a:rPr lang="pl-PL" sz="1400" u="sng" dirty="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a:solidFill>
                <a:schemeClr val="tx1"/>
              </a:solidFill>
            </a:endParaRPr>
          </a:p>
          <a:p>
            <a:pPr lvl="0" algn="ctr"/>
            <a:r>
              <a:rPr lang="pl-PL" sz="1500" dirty="0">
                <a:solidFill>
                  <a:schemeClr val="accent1"/>
                </a:solidFill>
              </a:rPr>
              <a:t>Tak / Nie/ </a:t>
            </a:r>
            <a:r>
              <a:rPr lang="pl-PL" sz="1500" dirty="0" err="1">
                <a:solidFill>
                  <a:schemeClr val="accent1"/>
                </a:solidFill>
              </a:rPr>
              <a:t>Nie</a:t>
            </a:r>
            <a:r>
              <a:rPr lang="pl-PL" sz="1500" dirty="0">
                <a:solidFill>
                  <a:schemeClr val="accent1"/>
                </a:solidFill>
              </a:rPr>
              <a:t> dotyczy (dopuszcza się jednokrotne skierowanie projektu do poprawy/uzupełnienia)</a:t>
            </a:r>
          </a:p>
          <a:p>
            <a:pPr lvl="0"/>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13328705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36512" y="977476"/>
            <a:ext cx="9144000" cy="597198"/>
          </a:xfrm>
        </p:spPr>
        <p:txBody>
          <a:bodyPr/>
          <a:lstStyle/>
          <a:p>
            <a:r>
              <a:rPr lang="pl-PL" sz="2400" b="1" dirty="0"/>
              <a:t>8 kryteriów formalnych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583405"/>
            <a:ext cx="8713788" cy="476607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r>
              <a:rPr lang="pl-PL" sz="1400" b="1" u="sng" dirty="0">
                <a:solidFill>
                  <a:schemeClr val="tx1"/>
                </a:solidFill>
                <a:cs typeface="Arial" pitchFamily="34" charset="0"/>
              </a:rPr>
              <a:t>3. Niepodleganie wykluczeniu z możliwości otrzymania dofinansowanie ze środków Unii Europejskiej</a:t>
            </a:r>
          </a:p>
          <a:p>
            <a:pPr lvl="0" algn="just">
              <a:lnSpc>
                <a:spcPct val="100000"/>
              </a:lnSpc>
              <a:spcAft>
                <a:spcPts val="600"/>
              </a:spcAft>
            </a:pPr>
            <a:r>
              <a:rPr lang="pl-PL" sz="1400" dirty="0">
                <a:solidFill>
                  <a:schemeClr val="tx1"/>
                </a:solidFill>
              </a:rPr>
              <a:t>Czy Wnioskodawca oraz partnerzy (jeśli dotyczy) nie podlegają wykluczeniu z możliwości otrzymania dofinansowania ze środków Unii Europejskiej na podstawie:</a:t>
            </a:r>
          </a:p>
          <a:p>
            <a:pPr lvl="1" algn="just">
              <a:buFont typeface="Wingdings" pitchFamily="2" charset="2"/>
              <a:buChar char="ü"/>
            </a:pPr>
            <a:r>
              <a:rPr lang="pl-PL" sz="1200" dirty="0">
                <a:solidFill>
                  <a:schemeClr val="tx1"/>
                </a:solidFill>
              </a:rPr>
              <a:t>art. 207 ust. 4 ustawy z dnia 27 sierpnia 2009 r. o finansach publicznych</a:t>
            </a:r>
          </a:p>
          <a:p>
            <a:pPr lvl="1" algn="just">
              <a:buFont typeface="Wingdings" pitchFamily="2" charset="2"/>
              <a:buChar char="ü"/>
            </a:pPr>
            <a:r>
              <a:rPr lang="pl-PL" sz="1200" dirty="0">
                <a:solidFill>
                  <a:schemeClr val="tx1"/>
                </a:solidFill>
              </a:rPr>
              <a:t>art. 12 ust. 1 pkt 1 ustawy z dnia 15 czerwca 2012 r. o skutkach powierzania wykonywania pracy cudzoziemcom przebywającym wbrew przepisom na terytorium Rzeczypospolitej Polskiej,</a:t>
            </a:r>
          </a:p>
          <a:p>
            <a:pPr lvl="1">
              <a:buFont typeface="Wingdings" pitchFamily="2" charset="2"/>
              <a:buChar char="ü"/>
            </a:pPr>
            <a:r>
              <a:rPr lang="pl-PL" sz="1200" dirty="0">
                <a:solidFill>
                  <a:schemeClr val="tx1"/>
                </a:solidFill>
              </a:rPr>
              <a:t>art. 9 ust. 1 pkt 2a ustawy z dnia 28 października 2002 r. o odpowiedzialności podmiotów zbiorowych za czyny zabronione pod groźbą kary?</a:t>
            </a:r>
          </a:p>
          <a:p>
            <a:pPr lvl="1"/>
            <a:r>
              <a:rPr lang="pl-PL" sz="1200" b="1" dirty="0">
                <a:solidFill>
                  <a:srgbClr val="FF0000"/>
                </a:solidFill>
              </a:rPr>
              <a:t>„odhaczenie” oświadczenia we wniosku o dofinansowanie</a:t>
            </a:r>
          </a:p>
          <a:p>
            <a:pPr lvl="1"/>
            <a:r>
              <a:rPr lang="pl-PL" sz="1500" dirty="0">
                <a:solidFill>
                  <a:schemeClr val="accent1"/>
                </a:solidFill>
              </a:rPr>
              <a:t>Tak  / Nie (niespełnienie kryterium oznacza odrzucenie projektu)</a:t>
            </a:r>
          </a:p>
          <a:p>
            <a:pPr lvl="1"/>
            <a:endParaRPr lang="pl-PL" sz="1400" dirty="0">
              <a:solidFill>
                <a:schemeClr val="tx1"/>
              </a:solidFill>
            </a:endParaRPr>
          </a:p>
          <a:p>
            <a:r>
              <a:rPr lang="pl-PL" sz="1400" b="1" u="sng" dirty="0">
                <a:solidFill>
                  <a:schemeClr val="tx1"/>
                </a:solidFill>
              </a:rPr>
              <a:t>4. Zgodność z przepisami art. 65 ust. 6 i art. 125 ust. 3 lit. e) i f) Rozporządzenia Parlamentu Europejskiego </a:t>
            </a:r>
          </a:p>
          <a:p>
            <a:r>
              <a:rPr lang="pl-PL" sz="1400" b="1" u="sng" dirty="0">
                <a:solidFill>
                  <a:schemeClr val="tx1"/>
                </a:solidFill>
              </a:rPr>
              <a:t>i Rady (UE) nr 1303/2013 z dnia 17 grudnia 2013 r.</a:t>
            </a:r>
          </a:p>
          <a:p>
            <a:pPr lvl="0" algn="just"/>
            <a:r>
              <a:rPr lang="pl-PL" sz="1400" dirty="0">
                <a:solidFill>
                  <a:schemeClr val="tx1"/>
                </a:solidFill>
              </a:rPr>
              <a:t>Czy Wnioskodawca złożył oświadczenie, że:</a:t>
            </a:r>
            <a:endParaRPr lang="pl-PL" sz="1400" b="1" dirty="0">
              <a:solidFill>
                <a:schemeClr val="tx1"/>
              </a:solidFill>
            </a:endParaRPr>
          </a:p>
          <a:p>
            <a:pPr lvl="1" algn="just">
              <a:buFont typeface="Wingdings" pitchFamily="2" charset="2"/>
              <a:buChar char="ü"/>
            </a:pPr>
            <a:r>
              <a:rPr lang="pl-PL" sz="1200" b="1" dirty="0">
                <a:solidFill>
                  <a:schemeClr val="tx1"/>
                </a:solidFill>
              </a:rPr>
              <a:t>projekt nie został zakończony </a:t>
            </a:r>
            <a:r>
              <a:rPr lang="pl-PL" sz="1200" dirty="0">
                <a:solidFill>
                  <a:schemeClr val="tx1"/>
                </a:solidFill>
              </a:rPr>
              <a:t>w rozumieniu art. 65 ust. 6,</a:t>
            </a:r>
          </a:p>
          <a:p>
            <a:pPr lvl="1" algn="just">
              <a:buFont typeface="Wingdings" pitchFamily="2" charset="2"/>
              <a:buChar char="ü"/>
            </a:pPr>
            <a:r>
              <a:rPr lang="pl-PL" sz="1200" b="1" dirty="0">
                <a:solidFill>
                  <a:schemeClr val="tx1"/>
                </a:solidFill>
              </a:rPr>
              <a:t>nie rozpoczął realizacji projektu przed dniem złożenia wniosku o dofinansowanie</a:t>
            </a:r>
            <a:r>
              <a:rPr lang="pl-PL" sz="1200" dirty="0">
                <a:solidFill>
                  <a:schemeClr val="tx1"/>
                </a:solidFill>
              </a:rPr>
              <a:t>, </a:t>
            </a:r>
          </a:p>
          <a:p>
            <a:pPr lvl="1" algn="just">
              <a:buFont typeface="Wingdings" pitchFamily="2" charset="2"/>
              <a:buChar char="ü"/>
            </a:pPr>
            <a:r>
              <a:rPr lang="pl-PL" sz="1200" b="1" dirty="0">
                <a:solidFill>
                  <a:schemeClr val="tx1"/>
                </a:solidFill>
              </a:rPr>
              <a:t>nie obejmuje przedsięwzięć </a:t>
            </a:r>
            <a:r>
              <a:rPr lang="pl-PL" sz="1200" dirty="0">
                <a:solidFill>
                  <a:schemeClr val="tx1"/>
                </a:solidFill>
              </a:rPr>
              <a:t>będących częścią operacji, które zostały objęte lub powinny były zostać </a:t>
            </a:r>
            <a:r>
              <a:rPr lang="pl-PL" sz="1200" b="1" dirty="0">
                <a:solidFill>
                  <a:schemeClr val="tx1"/>
                </a:solidFill>
              </a:rPr>
              <a:t>objęte procedurą odzyskiwania środków</a:t>
            </a:r>
            <a:r>
              <a:rPr lang="pl-PL" sz="1200" dirty="0">
                <a:solidFill>
                  <a:schemeClr val="tx1"/>
                </a:solidFill>
              </a:rPr>
              <a:t> zgodnie z art. 71 (trwałość operacji) w następstwie przeniesienia działalności produkcyjnej poza obszar objęty programem?</a:t>
            </a:r>
          </a:p>
          <a:p>
            <a:pPr lvl="1"/>
            <a:r>
              <a:rPr lang="pl-PL" sz="1200" b="1" dirty="0">
                <a:solidFill>
                  <a:srgbClr val="FF0000"/>
                </a:solidFill>
              </a:rPr>
              <a:t>„odhaczenie” oświadczenia we wniosku o dofinansowanie</a:t>
            </a:r>
          </a:p>
          <a:p>
            <a:pPr lvl="1"/>
            <a:r>
              <a:rPr lang="pl-PL" sz="1500" dirty="0">
                <a:solidFill>
                  <a:schemeClr val="accent1"/>
                </a:solidFill>
              </a:rPr>
              <a:t>Tak  / Nie (niespełnienie kryterium oznacza odrzucenie projektu)</a:t>
            </a:r>
            <a:endParaRPr lang="pl-PL" sz="1500" b="1" dirty="0">
              <a:solidFill>
                <a:schemeClr val="accent1"/>
              </a:solidFill>
            </a:endParaRPr>
          </a:p>
          <a:p>
            <a:pPr lvl="1"/>
            <a:endParaRPr lang="pl-PL" sz="1200" dirty="0">
              <a:solidFill>
                <a:schemeClr val="tx1"/>
              </a:solidFill>
            </a:endParaRPr>
          </a:p>
          <a:p>
            <a:pPr lvl="1"/>
            <a:endParaRPr lang="pl-PL" sz="1200" dirty="0">
              <a:solidFill>
                <a:schemeClr val="tx1"/>
              </a:solidFill>
            </a:endParaRPr>
          </a:p>
          <a:p>
            <a:endParaRPr lang="pl-PL" sz="1200" dirty="0">
              <a:solidFill>
                <a:schemeClr val="tx1"/>
              </a:solidFill>
            </a:endParaRPr>
          </a:p>
          <a:p>
            <a:endParaRPr lang="pl-PL" sz="1400" b="1"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80278670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36512" y="980728"/>
            <a:ext cx="9144000" cy="604825"/>
          </a:xfrm>
        </p:spPr>
        <p:txBody>
          <a:bodyPr/>
          <a:lstStyle/>
          <a:p>
            <a:r>
              <a:rPr lang="pl-PL" sz="2400" b="1" dirty="0"/>
              <a:t>8 kryteriów formalnych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215106" y="1585553"/>
            <a:ext cx="8713788" cy="4712619"/>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400" b="1" dirty="0">
              <a:solidFill>
                <a:schemeClr val="tx1"/>
              </a:solidFill>
            </a:endParaRPr>
          </a:p>
          <a:p>
            <a:endParaRPr lang="pl-PL" sz="1600" b="1" dirty="0">
              <a:solidFill>
                <a:schemeClr val="tx1"/>
              </a:solidFill>
            </a:endParaRPr>
          </a:p>
          <a:p>
            <a:endParaRPr lang="pl-PL" sz="1600" b="1" dirty="0">
              <a:solidFill>
                <a:schemeClr val="tx1"/>
              </a:solidFill>
            </a:endParaRPr>
          </a:p>
          <a:p>
            <a:endParaRPr lang="pl-PL" sz="1600" b="1" dirty="0">
              <a:solidFill>
                <a:schemeClr val="tx1"/>
              </a:solidFill>
            </a:endParaRPr>
          </a:p>
          <a:p>
            <a:endParaRPr lang="pl-PL" sz="1600" b="1" u="sng" dirty="0">
              <a:solidFill>
                <a:schemeClr val="tx1"/>
              </a:solidFill>
            </a:endParaRPr>
          </a:p>
          <a:p>
            <a:endParaRPr lang="pl-PL" sz="1600" b="1" u="sng" dirty="0">
              <a:solidFill>
                <a:schemeClr val="tx1"/>
              </a:solidFill>
            </a:endParaRPr>
          </a:p>
          <a:p>
            <a:r>
              <a:rPr lang="pl-PL" sz="1600" b="1" u="sng" dirty="0">
                <a:solidFill>
                  <a:schemeClr val="tx1"/>
                </a:solidFill>
              </a:rPr>
              <a:t>5. Zakaz podwójnego finansowania</a:t>
            </a:r>
          </a:p>
          <a:p>
            <a:r>
              <a:rPr lang="pl-PL" sz="1600" dirty="0">
                <a:solidFill>
                  <a:schemeClr val="tx1"/>
                </a:solidFill>
              </a:rPr>
              <a:t>Czy w wyniku otrzymania przez projekt dofinansowania we wnioskowanej wysokości, na określone wydatki kwalifikowalne, w projekcie </a:t>
            </a:r>
            <a:r>
              <a:rPr lang="pl-PL" sz="1600" b="1" dirty="0">
                <a:solidFill>
                  <a:schemeClr val="tx1"/>
                </a:solidFill>
              </a:rPr>
              <a:t>nie dojdzie do podwójnego finansowania?</a:t>
            </a:r>
          </a:p>
          <a:p>
            <a:pPr marL="0" lvl="1"/>
            <a:r>
              <a:rPr lang="pl-PL" sz="1200" b="1" dirty="0">
                <a:solidFill>
                  <a:srgbClr val="FF0000"/>
                </a:solidFill>
              </a:rPr>
              <a:t>„odhaczenie” oświadczenia we wniosku o dofinansowanie</a:t>
            </a:r>
            <a:endParaRPr lang="pl-PL" sz="1600" dirty="0">
              <a:solidFill>
                <a:schemeClr val="tx1"/>
              </a:solidFill>
            </a:endParaRPr>
          </a:p>
          <a:p>
            <a:pPr marL="0" lvl="1" algn="just"/>
            <a:r>
              <a:rPr lang="pl-PL" sz="1500" dirty="0">
                <a:solidFill>
                  <a:schemeClr val="accent1"/>
                </a:solidFill>
              </a:rPr>
              <a:t>Tak  / Nie (niespełnienie kryterium oznacza odrzucenie projektu)</a:t>
            </a:r>
            <a:endParaRPr lang="pl-PL" sz="1500" b="1" dirty="0">
              <a:solidFill>
                <a:schemeClr val="accent1"/>
              </a:solidFill>
              <a:cs typeface="Arial" pitchFamily="34" charset="0"/>
            </a:endParaRPr>
          </a:p>
          <a:p>
            <a:endParaRPr lang="pl-PL" sz="1600" b="1" u="sng" dirty="0">
              <a:solidFill>
                <a:schemeClr val="tx1"/>
              </a:solidFill>
            </a:endParaRPr>
          </a:p>
          <a:p>
            <a:r>
              <a:rPr lang="pl-PL" sz="1600" b="1" u="sng" dirty="0">
                <a:solidFill>
                  <a:schemeClr val="tx1"/>
                </a:solidFill>
              </a:rPr>
              <a:t>6. Kryterium niezalegania z należnościami </a:t>
            </a:r>
          </a:p>
          <a:p>
            <a:r>
              <a:rPr lang="pl-PL" sz="1600" dirty="0">
                <a:solidFill>
                  <a:schemeClr val="tx1"/>
                </a:solidFill>
              </a:rPr>
              <a:t>Czy Wnioskodawca/Beneficjent nie zalega z uiszczaniem podatków, jak również z opłacaniem składek na ubezpieczenie społeczne i zdrowotne, Fundusz Pracy, Państwowy Fundusz Rehabilitacji Osób Niepełnosprawnych lub innych należności wymaganych odrębnymi przepisami prawa?</a:t>
            </a:r>
          </a:p>
          <a:p>
            <a:pPr marL="0" lvl="1"/>
            <a:r>
              <a:rPr lang="pl-PL" sz="1200" b="1" dirty="0">
                <a:solidFill>
                  <a:srgbClr val="FF0000"/>
                </a:solidFill>
              </a:rPr>
              <a:t>„odhaczenie” oświadczenia we wniosku o dofinansowanie</a:t>
            </a:r>
            <a:endParaRPr lang="pl-PL" dirty="0">
              <a:solidFill>
                <a:schemeClr val="tx1"/>
              </a:solidFill>
            </a:endParaRPr>
          </a:p>
          <a:p>
            <a:pPr marL="0" lvl="1"/>
            <a:r>
              <a:rPr lang="pl-PL" sz="1500" dirty="0">
                <a:solidFill>
                  <a:schemeClr val="accent1"/>
                </a:solidFill>
              </a:rPr>
              <a:t>Tak  / Nie (niespełnienie kryterium oznacza odrzucenie projektu)</a:t>
            </a:r>
          </a:p>
          <a:p>
            <a:pPr algn="just"/>
            <a:endParaRPr lang="pl-PL" sz="1600" b="1" dirty="0">
              <a:solidFill>
                <a:schemeClr val="tx1"/>
              </a:solidFill>
              <a:cs typeface="Arial" pitchFamily="34" charset="0"/>
            </a:endParaRPr>
          </a:p>
          <a:p>
            <a:pPr algn="just"/>
            <a:endParaRPr lang="pl-PL" sz="1600" b="1" dirty="0">
              <a:solidFill>
                <a:schemeClr val="tx1"/>
              </a:solidFill>
              <a:cs typeface="Arial" pitchFamily="34" charset="0"/>
            </a:endParaRPr>
          </a:p>
          <a:p>
            <a:pPr lvl="0">
              <a:lnSpc>
                <a:spcPct val="100000"/>
              </a:lnSpc>
              <a:spcAft>
                <a:spcPts val="600"/>
              </a:spcAft>
            </a:pPr>
            <a:endParaRPr lang="pl-PL" sz="1600" b="1" dirty="0">
              <a:solidFill>
                <a:schemeClr val="tx1"/>
              </a:solidFill>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12532025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8064896"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(IZ RPO WD)</a:t>
            </a:r>
            <a:br>
              <a:rPr lang="pl-PL" sz="2000" dirty="0">
                <a:latin typeface="+mn-lt"/>
                <a:cs typeface="Arial" pitchFamily="34" charset="0"/>
              </a:rPr>
            </a:br>
            <a:r>
              <a:rPr lang="pl-PL" sz="2000" dirty="0">
                <a:latin typeface="+mn-lt"/>
                <a:cs typeface="Arial" pitchFamily="34" charset="0"/>
              </a:rPr>
              <a:t>Regionalnym Programem Operacyjnym Województwa Dolnośląskiego 2014 -2020 – Zarząd Województwa Dolnośląskiego</a:t>
            </a:r>
          </a:p>
          <a:p>
            <a:pPr marL="285750" indent="-285750" algn="ctr"/>
            <a:r>
              <a:rPr lang="pl-PL" sz="2000" dirty="0">
                <a:latin typeface="+mn-lt"/>
                <a:cs typeface="Arial" pitchFamily="34" charset="0"/>
              </a:rPr>
              <a:t>oraz</a:t>
            </a:r>
          </a:p>
          <a:p>
            <a:pPr marL="285750" indent="-285750" algn="ctr"/>
            <a:r>
              <a:rPr lang="pl-PL" sz="2000" dirty="0">
                <a:latin typeface="+mn-lt"/>
                <a:cs typeface="Arial" pitchFamily="34" charset="0"/>
              </a:rPr>
              <a:t>Miasto Jelenia Góra</a:t>
            </a:r>
          </a:p>
          <a:p>
            <a:pPr marL="285750" indent="-285750" algn="ctr"/>
            <a:r>
              <a:rPr lang="pl-PL" sz="2000" dirty="0">
                <a:latin typeface="+mn-lt"/>
                <a:cs typeface="Arial" pitchFamily="34" charset="0"/>
              </a:rPr>
              <a:t>pełniąca funkcję Instytucji Pośredniczących (IP RPO WD) </a:t>
            </a:r>
          </a:p>
          <a:p>
            <a:pPr marL="285750" indent="-285750" algn="ctr"/>
            <a:r>
              <a:rPr lang="pl-PL" sz="2000" dirty="0">
                <a:latin typeface="+mn-lt"/>
                <a:cs typeface="Arial" pitchFamily="34" charset="0"/>
              </a:rPr>
              <a:t>w ramach instrumentu Zintegrowane Inwestycje Terytorialne </a:t>
            </a:r>
          </a:p>
          <a:p>
            <a:pPr marL="285750" indent="-285750" algn="ctr"/>
            <a:endParaRPr lang="pl-PL" sz="2000" dirty="0">
              <a:latin typeface="+mn-lt"/>
            </a:endParaRPr>
          </a:p>
          <a:p>
            <a:pPr algn="just"/>
            <a:endParaRPr lang="pl-PL" sz="2000" dirty="0">
              <a:latin typeface="+mn-lt"/>
            </a:endParaRPr>
          </a:p>
          <a:p>
            <a:pPr marL="285750" indent="-285750" algn="ctr"/>
            <a:r>
              <a:rPr lang="pl-PL" sz="2000" dirty="0">
                <a:latin typeface="+mn-lt"/>
              </a:rPr>
              <a:t>Instytucja Zarządzająca i Instytucja Pośrednicząca</a:t>
            </a:r>
          </a:p>
          <a:p>
            <a:pPr algn="ctr"/>
            <a:r>
              <a:rPr lang="pl-PL" sz="2000" dirty="0">
                <a:latin typeface="+mn-lt"/>
              </a:rPr>
              <a:t>pełnią 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Konkurs ogłasza: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8 kryteriów formalnych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a:solidFill>
                <a:schemeClr val="tx1"/>
              </a:solidFill>
              <a:cs typeface="Arial" pitchFamily="34" charset="0"/>
            </a:endParaRPr>
          </a:p>
          <a:p>
            <a:pPr algn="just"/>
            <a:endParaRPr lang="pl-PL" b="1" u="sng" dirty="0">
              <a:solidFill>
                <a:schemeClr val="tx1"/>
              </a:solidFill>
              <a:cs typeface="Arial" pitchFamily="34" charset="0"/>
            </a:endParaRPr>
          </a:p>
          <a:p>
            <a:pPr algn="just"/>
            <a:endParaRPr lang="pl-PL" b="1" u="sng" dirty="0">
              <a:solidFill>
                <a:schemeClr val="tx1"/>
              </a:solidFill>
              <a:cs typeface="Arial" pitchFamily="34" charset="0"/>
            </a:endParaRPr>
          </a:p>
          <a:p>
            <a:pPr algn="just"/>
            <a:r>
              <a:rPr lang="pl-PL" b="1" u="sng" dirty="0">
                <a:solidFill>
                  <a:schemeClr val="tx1"/>
                </a:solidFill>
                <a:cs typeface="Arial" pitchFamily="34" charset="0"/>
              </a:rPr>
              <a:t>7. </a:t>
            </a:r>
            <a:r>
              <a:rPr lang="pl-PL" b="1" u="sng" dirty="0">
                <a:solidFill>
                  <a:schemeClr val="tx1"/>
                </a:solidFill>
              </a:rPr>
              <a:t>Kryterium pomocy de </a:t>
            </a:r>
            <a:r>
              <a:rPr lang="pl-PL" b="1" u="sng" dirty="0" err="1">
                <a:solidFill>
                  <a:schemeClr val="tx1"/>
                </a:solidFill>
              </a:rPr>
              <a:t>minimis</a:t>
            </a:r>
            <a:endParaRPr lang="pl-PL" b="1" u="sng" dirty="0">
              <a:solidFill>
                <a:schemeClr val="tx1"/>
              </a:solidFill>
              <a:cs typeface="Arial" pitchFamily="34" charset="0"/>
            </a:endParaRPr>
          </a:p>
          <a:p>
            <a:pPr algn="just"/>
            <a:r>
              <a:rPr lang="pl-PL" dirty="0">
                <a:solidFill>
                  <a:schemeClr val="tx1"/>
                </a:solidFill>
              </a:rPr>
              <a:t>Czy w sytuacji, gdy w ramach projektu IOK udziela pomocy de </a:t>
            </a:r>
            <a:r>
              <a:rPr lang="pl-PL" dirty="0" err="1">
                <a:solidFill>
                  <a:schemeClr val="tx1"/>
                </a:solidFill>
              </a:rPr>
              <a:t>minimis</a:t>
            </a:r>
            <a:r>
              <a:rPr lang="pl-PL" dirty="0">
                <a:solidFill>
                  <a:schemeClr val="tx1"/>
                </a:solidFill>
              </a:rPr>
              <a:t> bezpośrednio Wnioskodawcy/Beneficjentowi</a:t>
            </a:r>
            <a:r>
              <a:rPr lang="pl-PL" b="1" dirty="0">
                <a:solidFill>
                  <a:schemeClr val="tx1"/>
                </a:solidFill>
              </a:rPr>
              <a:t>, czy łączna wartość uzyskanej pomocy de </a:t>
            </a:r>
            <a:r>
              <a:rPr lang="pl-PL" b="1" dirty="0" err="1">
                <a:solidFill>
                  <a:schemeClr val="tx1"/>
                </a:solidFill>
              </a:rPr>
              <a:t>minimis</a:t>
            </a:r>
            <a:r>
              <a:rPr lang="pl-PL" b="1" dirty="0">
                <a:solidFill>
                  <a:schemeClr val="tx1"/>
                </a:solidFill>
              </a:rPr>
              <a:t> zgodna z danymi zawartymi w Systemie Udostępniania Danych o Pomocy (SUDOP) oraz wnioskowanej pomocy nie przekracza progów </a:t>
            </a:r>
            <a:r>
              <a:rPr lang="pl-PL" dirty="0">
                <a:solidFill>
                  <a:schemeClr val="tx1"/>
                </a:solidFill>
              </a:rPr>
              <a:t>dopuszczalnej pomocy de </a:t>
            </a:r>
            <a:r>
              <a:rPr lang="pl-PL" dirty="0" err="1">
                <a:solidFill>
                  <a:schemeClr val="tx1"/>
                </a:solidFill>
              </a:rPr>
              <a:t>minimis</a:t>
            </a:r>
            <a:r>
              <a:rPr lang="pl-PL" dirty="0">
                <a:solidFill>
                  <a:schemeClr val="tx1"/>
                </a:solidFill>
              </a:rPr>
              <a:t> udzielonej jednemu przedsiębiorcy określonych w art. 3 rozporządzenia Komisji UE nr 1407/2013?</a:t>
            </a:r>
          </a:p>
          <a:p>
            <a:pPr algn="just"/>
            <a:r>
              <a:rPr lang="pl-PL" dirty="0">
                <a:solidFill>
                  <a:srgbClr val="FF0000"/>
                </a:solidFill>
              </a:rPr>
              <a:t>Kryterium nie dotyczy projektów, w których IOK nie udziela pomocy de </a:t>
            </a:r>
            <a:r>
              <a:rPr lang="pl-PL" dirty="0" err="1">
                <a:solidFill>
                  <a:srgbClr val="FF0000"/>
                </a:solidFill>
              </a:rPr>
              <a:t>minimis</a:t>
            </a:r>
            <a:r>
              <a:rPr lang="pl-PL" dirty="0">
                <a:solidFill>
                  <a:srgbClr val="FF0000"/>
                </a:solidFill>
              </a:rPr>
              <a:t> bezpośrednio Wnioskodawcy.</a:t>
            </a:r>
          </a:p>
          <a:p>
            <a:pPr marL="0" lvl="1"/>
            <a:r>
              <a:rPr lang="pl-PL" sz="1500" dirty="0">
                <a:solidFill>
                  <a:schemeClr val="accent1"/>
                </a:solidFill>
              </a:rPr>
              <a:t>Tak  / Nie / Nie dotyczy (niespełnienie kryterium oznacza odrzucenie projektu)</a:t>
            </a:r>
            <a:endParaRPr lang="pl-PL" sz="1500" b="1" dirty="0">
              <a:solidFill>
                <a:schemeClr val="accent1"/>
              </a:solidFill>
              <a:cs typeface="Arial" pitchFamily="34" charset="0"/>
            </a:endParaRPr>
          </a:p>
          <a:p>
            <a:pPr marL="0" lvl="1"/>
            <a:endParaRPr lang="pl-PL" sz="1600" b="1" dirty="0">
              <a:solidFill>
                <a:schemeClr val="tx1"/>
              </a:solidFill>
              <a:cs typeface="Arial" pitchFamily="34" charset="0"/>
            </a:endParaRPr>
          </a:p>
          <a:p>
            <a:endParaRPr lang="pl-PL" dirty="0">
              <a:solidFill>
                <a:schemeClr val="tx1"/>
              </a:solidFill>
            </a:endParaRPr>
          </a:p>
        </p:txBody>
      </p:sp>
    </p:spTree>
    <p:extLst>
      <p:ext uri="{BB962C8B-B14F-4D97-AF65-F5344CB8AC3E}">
        <p14:creationId xmlns:p14="http://schemas.microsoft.com/office/powerpoint/2010/main" val="3771312424"/>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35496" y="979363"/>
            <a:ext cx="9052560" cy="597198"/>
          </a:xfrm>
        </p:spPr>
        <p:txBody>
          <a:bodyPr/>
          <a:lstStyle/>
          <a:p>
            <a:r>
              <a:rPr lang="pl-PL" sz="2400" b="1" dirty="0"/>
              <a:t>8 kryteriów formalnych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a:solidFill>
                <a:schemeClr val="tx1"/>
              </a:solidFill>
              <a:cs typeface="Arial" pitchFamily="34" charset="0"/>
            </a:endParaRPr>
          </a:p>
          <a:p>
            <a:pPr algn="just"/>
            <a:endParaRPr lang="pl-PL" b="1" u="sng" dirty="0">
              <a:solidFill>
                <a:schemeClr val="tx1"/>
              </a:solidFill>
              <a:cs typeface="Arial" pitchFamily="34" charset="0"/>
            </a:endParaRPr>
          </a:p>
          <a:p>
            <a:pPr algn="just"/>
            <a:endParaRPr lang="pl-PL" b="1" u="sng" dirty="0">
              <a:solidFill>
                <a:schemeClr val="tx1"/>
              </a:solidFill>
              <a:cs typeface="Arial" pitchFamily="34" charset="0"/>
            </a:endParaRPr>
          </a:p>
          <a:p>
            <a:pPr algn="just"/>
            <a:r>
              <a:rPr lang="pl-PL" b="1" u="sng" dirty="0">
                <a:solidFill>
                  <a:schemeClr val="tx1"/>
                </a:solidFill>
                <a:cs typeface="Arial" pitchFamily="34" charset="0"/>
              </a:rPr>
              <a:t>8. </a:t>
            </a:r>
            <a:r>
              <a:rPr lang="pl-PL" b="1" u="sng" dirty="0">
                <a:solidFill>
                  <a:schemeClr val="tx1"/>
                </a:solidFill>
              </a:rPr>
              <a:t>Kryterium potencjału finansowego</a:t>
            </a:r>
            <a:endParaRPr lang="pl-PL" b="1" u="sng" dirty="0">
              <a:solidFill>
                <a:schemeClr val="tx1"/>
              </a:solidFill>
              <a:cs typeface="Arial" pitchFamily="34" charset="0"/>
            </a:endParaRPr>
          </a:p>
          <a:p>
            <a:pPr algn="just"/>
            <a:r>
              <a:rPr lang="pl-PL" dirty="0">
                <a:solidFill>
                  <a:schemeClr val="tx1"/>
                </a:solidFill>
              </a:rPr>
              <a:t>Czy </a:t>
            </a:r>
            <a:r>
              <a:rPr lang="pl-PL" b="1" dirty="0">
                <a:solidFill>
                  <a:schemeClr val="tx1"/>
                </a:solidFill>
              </a:rPr>
              <a:t>Wnioskodawca oraz partnerzy </a:t>
            </a:r>
            <a:r>
              <a:rPr lang="pl-PL" dirty="0">
                <a:solidFill>
                  <a:schemeClr val="tx1"/>
                </a:solidFill>
              </a:rPr>
              <a:t>(i ile dotyczy) ponoszący wydatki w danym projekcie ze środków europejskich </a:t>
            </a:r>
            <a:r>
              <a:rPr lang="pl-PL" b="1" dirty="0">
                <a:solidFill>
                  <a:schemeClr val="tx1"/>
                </a:solidFill>
              </a:rPr>
              <a:t>posiadają łączny obrót za ostatni zatwierdzony rok obrotowy</a:t>
            </a:r>
            <a:r>
              <a:rPr lang="pl-PL" dirty="0">
                <a:solidFill>
                  <a:schemeClr val="tx1"/>
                </a:solidFill>
              </a:rPr>
              <a:t> zgodnie z ustawą o rachunkowości z dnia 29 września 1994 r. (jeśli dotyczy) lub </a:t>
            </a:r>
            <a:r>
              <a:rPr lang="pl-PL" b="1" dirty="0">
                <a:solidFill>
                  <a:schemeClr val="tx1"/>
                </a:solidFill>
              </a:rPr>
              <a:t>za ostatni zamknięty i zatwierdzony rok kalendarzowy </a:t>
            </a:r>
            <a:r>
              <a:rPr lang="pl-PL" u="sng" dirty="0">
                <a:solidFill>
                  <a:schemeClr val="tx1"/>
                </a:solidFill>
              </a:rPr>
              <a:t>równy lub wyższy </a:t>
            </a:r>
            <a:r>
              <a:rPr lang="pl-PL" dirty="0">
                <a:solidFill>
                  <a:schemeClr val="tx1"/>
                </a:solidFill>
              </a:rPr>
              <a:t>od </a:t>
            </a:r>
            <a:r>
              <a:rPr lang="pl-PL" b="1" dirty="0">
                <a:solidFill>
                  <a:schemeClr val="tx1"/>
                </a:solidFill>
              </a:rPr>
              <a:t>średnich rocznych wydatków w ocenianym projekcie</a:t>
            </a:r>
            <a:r>
              <a:rPr lang="pl-PL" dirty="0">
                <a:solidFill>
                  <a:schemeClr val="tx1"/>
                </a:solidFill>
              </a:rPr>
              <a:t>?</a:t>
            </a:r>
          </a:p>
          <a:p>
            <a:pPr algn="just"/>
            <a:endParaRPr lang="pl-PL" dirty="0">
              <a:solidFill>
                <a:schemeClr val="tx1"/>
              </a:solidFill>
            </a:endParaRPr>
          </a:p>
          <a:p>
            <a:pPr algn="just"/>
            <a:r>
              <a:rPr lang="pl-PL" dirty="0">
                <a:solidFill>
                  <a:schemeClr val="tx1"/>
                </a:solidFill>
              </a:rPr>
              <a:t>Obrót = suma przychodów uzyskanych przez dany podmiot na poziomie ustalania wyniku działalności gospodarczej – suma przychodów ze sprzedaży netto, pozostałych przychodów operacyjnych oraz przychodów finansowych.</a:t>
            </a:r>
          </a:p>
          <a:p>
            <a:pPr algn="just"/>
            <a:endParaRPr lang="pl-PL" dirty="0">
              <a:solidFill>
                <a:schemeClr val="tx1"/>
              </a:solidFill>
            </a:endParaRPr>
          </a:p>
          <a:p>
            <a:pPr algn="just"/>
            <a:r>
              <a:rPr lang="pl-PL" dirty="0">
                <a:solidFill>
                  <a:schemeClr val="tx1"/>
                </a:solidFill>
              </a:rPr>
              <a:t>Obrót w podmiotach nieprowadzących działalności gospodarczej i niebędących </a:t>
            </a:r>
            <a:r>
              <a:rPr lang="pl-PL" dirty="0" err="1">
                <a:solidFill>
                  <a:schemeClr val="tx1"/>
                </a:solidFill>
              </a:rPr>
              <a:t>jsfp</a:t>
            </a:r>
            <a:r>
              <a:rPr lang="pl-PL" dirty="0">
                <a:solidFill>
                  <a:schemeClr val="tx1"/>
                </a:solidFill>
              </a:rPr>
              <a:t> = wartość przychodów (w tym przychody z tytułu otrzymanych dofinansowań) osiągniętych w poprzednim roku .</a:t>
            </a:r>
          </a:p>
          <a:p>
            <a:endParaRPr lang="pl-PL" dirty="0">
              <a:solidFill>
                <a:schemeClr val="tx1"/>
              </a:solidFill>
            </a:endParaRPr>
          </a:p>
          <a:p>
            <a:r>
              <a:rPr lang="pl-PL" dirty="0">
                <a:solidFill>
                  <a:schemeClr val="tx1"/>
                </a:solidFill>
              </a:rPr>
              <a:t>Kryterium nie dotyczy </a:t>
            </a:r>
            <a:r>
              <a:rPr lang="pl-PL" dirty="0" err="1">
                <a:solidFill>
                  <a:schemeClr val="tx1"/>
                </a:solidFill>
              </a:rPr>
              <a:t>jsfp</a:t>
            </a:r>
            <a:r>
              <a:rPr lang="pl-PL" dirty="0">
                <a:solidFill>
                  <a:schemeClr val="tx1"/>
                </a:solidFill>
              </a:rPr>
              <a:t>, w tym projektów w których liderem jest </a:t>
            </a:r>
            <a:r>
              <a:rPr lang="pl-PL" dirty="0" err="1">
                <a:solidFill>
                  <a:schemeClr val="tx1"/>
                </a:solidFill>
              </a:rPr>
              <a:t>jsfp</a:t>
            </a:r>
            <a:r>
              <a:rPr lang="pl-PL" dirty="0">
                <a:solidFill>
                  <a:schemeClr val="tx1"/>
                </a:solidFill>
              </a:rPr>
              <a:t>.</a:t>
            </a:r>
          </a:p>
          <a:p>
            <a:pPr marL="0" lvl="1"/>
            <a:endParaRPr lang="pl-PL" sz="1200" dirty="0">
              <a:solidFill>
                <a:schemeClr val="tx1"/>
              </a:solidFill>
            </a:endParaRPr>
          </a:p>
          <a:p>
            <a:pPr marL="0" lvl="1"/>
            <a:r>
              <a:rPr lang="pl-PL" sz="1500" dirty="0">
                <a:solidFill>
                  <a:schemeClr val="accent1"/>
                </a:solidFill>
              </a:rPr>
              <a:t>Tak  / Nie / Nie dotyczy (dopuszcza się jednokrotne skierowanie projektu do poprawy/uzupełnienia)</a:t>
            </a:r>
          </a:p>
          <a:p>
            <a:pPr marL="0" lvl="1"/>
            <a:endParaRPr lang="pl-PL" b="1" u="sng" dirty="0">
              <a:solidFill>
                <a:schemeClr val="tx1"/>
              </a:solidFill>
              <a:cs typeface="Arial" pitchFamily="34" charset="0"/>
            </a:endParaRPr>
          </a:p>
          <a:p>
            <a:pPr marL="0" lvl="1"/>
            <a:endParaRPr lang="pl-PL" sz="1600" b="1" dirty="0">
              <a:solidFill>
                <a:schemeClr val="tx1"/>
              </a:solidFill>
              <a:cs typeface="Arial" pitchFamily="34" charset="0"/>
            </a:endParaRPr>
          </a:p>
          <a:p>
            <a:endParaRPr lang="pl-PL" dirty="0">
              <a:solidFill>
                <a:schemeClr val="tx1"/>
              </a:solidFill>
            </a:endParaRPr>
          </a:p>
        </p:txBody>
      </p:sp>
    </p:spTree>
    <p:extLst>
      <p:ext uri="{BB962C8B-B14F-4D97-AF65-F5344CB8AC3E}">
        <p14:creationId xmlns:p14="http://schemas.microsoft.com/office/powerpoint/2010/main" val="407347815"/>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2469" y="980728"/>
            <a:ext cx="8229600" cy="597198"/>
          </a:xfrm>
        </p:spPr>
        <p:txBody>
          <a:bodyPr/>
          <a:lstStyle/>
          <a:p>
            <a:r>
              <a:rPr lang="pl-PL" sz="2400" b="1" dirty="0">
                <a:latin typeface="+mn-lt"/>
              </a:rPr>
              <a:t>1 kryterium merytoryczne specyficzne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457200" y="1798686"/>
            <a:ext cx="8471694" cy="4499486"/>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400" b="1" dirty="0">
              <a:solidFill>
                <a:schemeClr val="tx1"/>
              </a:solidFill>
            </a:endParaRPr>
          </a:p>
          <a:p>
            <a:endParaRPr lang="pl-PL" b="1" u="sng" dirty="0">
              <a:solidFill>
                <a:schemeClr val="tx1"/>
              </a:solidFill>
            </a:endParaRPr>
          </a:p>
          <a:p>
            <a:endParaRPr lang="pl-PL" b="1" u="sng" dirty="0">
              <a:solidFill>
                <a:schemeClr val="tx1"/>
              </a:solidFill>
            </a:endParaRPr>
          </a:p>
          <a:p>
            <a:endParaRPr lang="pl-PL" b="1" u="sng" dirty="0">
              <a:solidFill>
                <a:schemeClr val="tx1"/>
              </a:solidFill>
            </a:endParaRPr>
          </a:p>
          <a:p>
            <a:pPr algn="just"/>
            <a:r>
              <a:rPr lang="pl-PL" b="1" u="sng" dirty="0">
                <a:solidFill>
                  <a:schemeClr val="tx1"/>
                </a:solidFill>
                <a:cs typeface="Arial" pitchFamily="34" charset="0"/>
              </a:rPr>
              <a:t>1. </a:t>
            </a:r>
            <a:r>
              <a:rPr lang="pl-PL" b="1" u="sng" dirty="0">
                <a:solidFill>
                  <a:schemeClr val="tx1"/>
                </a:solidFill>
              </a:rPr>
              <a:t>Kryterium zgodności z </a:t>
            </a:r>
            <a:r>
              <a:rPr lang="pl-PL" b="1" u="sng" dirty="0" err="1">
                <a:solidFill>
                  <a:schemeClr val="tx1"/>
                </a:solidFill>
              </a:rPr>
              <a:t>SzOOP</a:t>
            </a:r>
            <a:endParaRPr lang="pl-PL" b="1" u="sng" dirty="0">
              <a:solidFill>
                <a:schemeClr val="tx1"/>
              </a:solidFill>
            </a:endParaRPr>
          </a:p>
          <a:p>
            <a:r>
              <a:rPr lang="pl-PL" dirty="0">
                <a:solidFill>
                  <a:schemeClr val="tx1"/>
                </a:solidFill>
              </a:rPr>
              <a:t>Czy projekt jest zgodny z zapisami </a:t>
            </a:r>
            <a:r>
              <a:rPr lang="pl-PL" dirty="0" err="1">
                <a:solidFill>
                  <a:schemeClr val="tx1"/>
                </a:solidFill>
              </a:rPr>
              <a:t>SzOOP</a:t>
            </a:r>
            <a:r>
              <a:rPr lang="pl-PL" dirty="0">
                <a:solidFill>
                  <a:schemeClr val="tx1"/>
                </a:solidFill>
              </a:rPr>
              <a:t> RPO WD 2014-2020 właściwymi dla typów projektu 10.2.A, 10.2.B, 10.2.C, 10.2.D, 10.2.E, 10.2.F, 10.2.G i 10.2.H aktualnymi na dzień przyjęcia kryterium? </a:t>
            </a:r>
            <a:r>
              <a:rPr lang="pl-PL" dirty="0" err="1">
                <a:solidFill>
                  <a:srgbClr val="FF0000"/>
                </a:solidFill>
              </a:rPr>
              <a:t>SzOOP</a:t>
            </a:r>
            <a:r>
              <a:rPr lang="pl-PL" dirty="0">
                <a:solidFill>
                  <a:srgbClr val="FF0000"/>
                </a:solidFill>
              </a:rPr>
              <a:t> wersja nr 50 z 27 stycznia 2020 r.</a:t>
            </a:r>
          </a:p>
          <a:p>
            <a:endParaRPr lang="pl-PL" dirty="0">
              <a:solidFill>
                <a:schemeClr val="tx1"/>
              </a:solidFill>
              <a:cs typeface="Arial" pitchFamily="34" charset="0"/>
            </a:endParaRPr>
          </a:p>
          <a:p>
            <a:r>
              <a:rPr lang="pl-PL" sz="1500" dirty="0">
                <a:solidFill>
                  <a:schemeClr val="accent1"/>
                </a:solidFill>
                <a:cs typeface="Arial" pitchFamily="34" charset="0"/>
              </a:rPr>
              <a:t>Tak/Nie/Skierowany do negocjacji</a:t>
            </a:r>
          </a:p>
          <a:p>
            <a:endParaRPr lang="pl-PL" sz="1400" dirty="0">
              <a:solidFill>
                <a:schemeClr val="tx1"/>
              </a:solidFill>
              <a:cs typeface="Arial" pitchFamily="34" charset="0"/>
            </a:endParaRPr>
          </a:p>
          <a:p>
            <a:endParaRPr lang="pl-PL" sz="1400" dirty="0">
              <a:solidFill>
                <a:schemeClr val="tx1"/>
              </a:solidFill>
              <a:cs typeface="Arial" pitchFamily="34" charset="0"/>
            </a:endParaRPr>
          </a:p>
          <a:p>
            <a:endParaRPr lang="pl-PL" b="1" u="sng" dirty="0">
              <a:solidFill>
                <a:schemeClr val="tx1"/>
              </a:solidFill>
            </a:endParaRPr>
          </a:p>
          <a:p>
            <a:endParaRPr lang="pl-PL" sz="1400" b="1" dirty="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7 kryteriów merytorycznych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AutoNum type="arabicPeriod"/>
            </a:pPr>
            <a:r>
              <a:rPr lang="pl-PL" b="1" u="sng" dirty="0">
                <a:solidFill>
                  <a:schemeClr val="tx1"/>
                </a:solidFill>
              </a:rPr>
              <a:t>Czy projekt jest zgodny z właściwym celem szczegółowym RPO WD 2014-2020 oraz w jaki sposób projekt przyczyni się do osiągnięcia celu szczegółowego RPO WD 2014-2020?</a:t>
            </a:r>
          </a:p>
          <a:p>
            <a:pPr algn="ctr"/>
            <a:r>
              <a:rPr lang="pl-PL" u="sng" dirty="0">
                <a:solidFill>
                  <a:srgbClr val="FF0000"/>
                </a:solidFill>
              </a:rPr>
              <a:t>„Podniesienie u uczniów kompetencji kluczowych oraz właściwych postaw i umiejętności niezbędnych na rynku pracy, oraz rozwijanie indywidualnego podejścia </a:t>
            </a:r>
          </a:p>
          <a:p>
            <a:pPr algn="ctr"/>
            <a:r>
              <a:rPr lang="pl-PL" u="sng" dirty="0">
                <a:solidFill>
                  <a:srgbClr val="FF0000"/>
                </a:solidFill>
              </a:rPr>
              <a:t>do ucznia, szczególnie ze specjalnymi potrzebami edukacyjnymi”.</a:t>
            </a:r>
          </a:p>
          <a:p>
            <a:pPr algn="just"/>
            <a:endParaRPr lang="pl-PL" dirty="0">
              <a:solidFill>
                <a:schemeClr val="tx1"/>
              </a:solidFill>
            </a:endParaRPr>
          </a:p>
          <a:p>
            <a:pPr algn="just">
              <a:buFont typeface="Wingdings" pitchFamily="2" charset="2"/>
              <a:buChar char="ü"/>
            </a:pPr>
            <a:r>
              <a:rPr lang="pl-PL" dirty="0">
                <a:solidFill>
                  <a:schemeClr val="tx1"/>
                </a:solidFill>
              </a:rPr>
              <a:t>Czy potrzeba realizacji projektu jest wystarczająco uzasadniona i odpowiada na zdiagnozowany problem? </a:t>
            </a:r>
          </a:p>
          <a:p>
            <a:pPr algn="just">
              <a:buFont typeface="Wingdings" pitchFamily="2" charset="2"/>
              <a:buChar char="ü"/>
            </a:pPr>
            <a:endParaRPr lang="pl-PL" dirty="0">
              <a:solidFill>
                <a:schemeClr val="tx1"/>
              </a:solidFill>
            </a:endParaRPr>
          </a:p>
          <a:p>
            <a:pPr algn="just">
              <a:buFont typeface="Wingdings" pitchFamily="2" charset="2"/>
              <a:buChar char="ü"/>
            </a:pPr>
            <a:r>
              <a:rPr lang="pl-PL" dirty="0">
                <a:solidFill>
                  <a:schemeClr val="tx1"/>
                </a:solidFill>
              </a:rPr>
              <a:t>Czy w ramach projektu uwzględniono wszystkie adekwatne wskaźniki? Czy wartości wskaźników są adekwatne w stosunku do potrzeb i celów projektu, a założone do osiągnięcia wartości są realne? </a:t>
            </a:r>
          </a:p>
          <a:p>
            <a:pPr algn="ctr"/>
            <a:endParaRPr lang="pl-PL" dirty="0">
              <a:solidFill>
                <a:srgbClr val="FF0000"/>
              </a:solidFill>
            </a:endParaRP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383153728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2. Kryterium doboru grupy docelowej</a:t>
            </a:r>
            <a:endParaRPr lang="pl-PL" u="sng" dirty="0">
              <a:solidFill>
                <a:schemeClr val="tx1"/>
              </a:solidFill>
            </a:endParaRPr>
          </a:p>
          <a:p>
            <a:pPr marL="285750" lvl="0" indent="-285750">
              <a:buFont typeface="Wingdings" panose="05000000000000000000" pitchFamily="2" charset="2"/>
              <a:buChar char="ü"/>
            </a:pPr>
            <a:r>
              <a:rPr lang="pl-PL" dirty="0">
                <a:solidFill>
                  <a:schemeClr val="tx1"/>
                </a:solidFill>
              </a:rPr>
              <a:t>Czy dobór grupy docelowej jest adekwatny do założeń projektu oraz zapisów regulaminu konkursu, w tym czy zawiera wystarczający opis:</a:t>
            </a:r>
          </a:p>
          <a:p>
            <a:pPr marL="554038" lvl="0" indent="-285750">
              <a:buFont typeface="Arial" panose="020B0604020202020204" pitchFamily="34" charset="0"/>
              <a:buChar char="•"/>
            </a:pPr>
            <a:r>
              <a:rPr lang="pl-PL" dirty="0">
                <a:solidFill>
                  <a:schemeClr val="tx1"/>
                </a:solidFill>
              </a:rPr>
              <a:t>grupy docelowej, jaka będzie wspierana w ramach projektu;</a:t>
            </a:r>
          </a:p>
          <a:p>
            <a:pPr marL="554038" lvl="0" indent="-285750">
              <a:buFont typeface="Arial" panose="020B0604020202020204" pitchFamily="34" charset="0"/>
              <a:buChar char="•"/>
            </a:pPr>
            <a:r>
              <a:rPr lang="pl-PL" dirty="0">
                <a:solidFill>
                  <a:schemeClr val="tx1"/>
                </a:solidFill>
              </a:rPr>
              <a:t>potrzeb i oczekiwań uczestników projektu w kontekście wsparcia, które ma być udzielane w ramach projektu;</a:t>
            </a:r>
          </a:p>
          <a:p>
            <a:pPr marL="554038" lvl="0" indent="-285750">
              <a:buFont typeface="Arial" panose="020B0604020202020204" pitchFamily="34" charset="0"/>
              <a:buChar char="•"/>
            </a:pPr>
            <a:r>
              <a:rPr lang="pl-PL" dirty="0">
                <a:solidFill>
                  <a:schemeClr val="tx1"/>
                </a:solidFill>
              </a:rPr>
              <a:t>barier, na które napotykają uczestnicy projektu;</a:t>
            </a:r>
          </a:p>
          <a:p>
            <a:pPr marL="554038" lvl="0" indent="-285750">
              <a:buFont typeface="Arial" panose="020B0604020202020204" pitchFamily="34" charset="0"/>
              <a:buChar char="•"/>
            </a:pPr>
            <a:r>
              <a:rPr lang="pl-PL" dirty="0">
                <a:solidFill>
                  <a:schemeClr val="tx1"/>
                </a:solidFill>
              </a:rPr>
              <a:t>skali zainteresowania potencjalnych uczestników projektu;</a:t>
            </a:r>
          </a:p>
          <a:p>
            <a:pPr marL="554038" lvl="0" indent="-285750">
              <a:buFont typeface="Arial" panose="020B0604020202020204" pitchFamily="34" charset="0"/>
              <a:buChar char="•"/>
            </a:pPr>
            <a:r>
              <a:rPr lang="pl-PL" dirty="0">
                <a:solidFill>
                  <a:schemeClr val="tx1"/>
                </a:solidFill>
              </a:rPr>
              <a:t>sposobu rekrutacji uczestników projektu, w tym kryteriów rekrutacji zapewniających dostępność osobom z niepełnosprawnościami?</a:t>
            </a:r>
          </a:p>
          <a:p>
            <a:pPr algn="just">
              <a:buFont typeface="Wingdings" pitchFamily="2" charset="2"/>
              <a:buChar char="ü"/>
            </a:pPr>
            <a:endParaRPr lang="pl-PL" dirty="0">
              <a:solidFill>
                <a:srgbClr val="FF0000"/>
              </a:solidFill>
            </a:endParaRPr>
          </a:p>
          <a:p>
            <a:pPr algn="just"/>
            <a:r>
              <a:rPr lang="pl-PL" dirty="0">
                <a:solidFill>
                  <a:schemeClr val="accent1"/>
                </a:solidFill>
              </a:rPr>
              <a:t>Punktacja 0-4</a:t>
            </a:r>
          </a:p>
        </p:txBody>
      </p:sp>
    </p:spTree>
    <p:extLst>
      <p:ext uri="{BB962C8B-B14F-4D97-AF65-F5344CB8AC3E}">
        <p14:creationId xmlns:p14="http://schemas.microsoft.com/office/powerpoint/2010/main" val="108853068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endParaRPr lang="pl-PL" b="1" u="sng" dirty="0">
              <a:solidFill>
                <a:schemeClr val="tx1"/>
              </a:solidFill>
            </a:endParaRPr>
          </a:p>
          <a:p>
            <a:r>
              <a:rPr lang="pl-PL" b="1" u="sng" dirty="0">
                <a:solidFill>
                  <a:schemeClr val="tx1"/>
                </a:solidFill>
              </a:rPr>
              <a:t>3. Kryterium trafności działań i racjonalności harmonogramu</a:t>
            </a:r>
            <a:endParaRPr lang="pl-PL" u="sng" dirty="0">
              <a:solidFill>
                <a:schemeClr val="tx1"/>
              </a:solidFill>
            </a:endParaRPr>
          </a:p>
          <a:p>
            <a:pPr lvl="0"/>
            <a:r>
              <a:rPr lang="pl-PL" dirty="0">
                <a:solidFill>
                  <a:schemeClr val="tx1"/>
                </a:solidFill>
              </a:rPr>
              <a:t>Czy we wniosku o dofinansowanie projektu przedstawiono wystarczający opis:</a:t>
            </a:r>
          </a:p>
          <a:p>
            <a:pPr marL="285750" lvl="0" indent="-285750">
              <a:buFont typeface="Arial" panose="020B0604020202020204" pitchFamily="34" charset="0"/>
              <a:buChar char="•"/>
            </a:pPr>
            <a:r>
              <a:rPr lang="pl-PL" dirty="0">
                <a:solidFill>
                  <a:schemeClr val="tx1"/>
                </a:solidFill>
              </a:rPr>
              <a:t>zadań realizowanych w ramach projektu;</a:t>
            </a:r>
          </a:p>
          <a:p>
            <a:pPr marL="285750" lvl="0" indent="-285750">
              <a:buFont typeface="Arial" panose="020B0604020202020204" pitchFamily="34" charset="0"/>
              <a:buChar char="•"/>
            </a:pPr>
            <a:r>
              <a:rPr lang="pl-PL" dirty="0">
                <a:solidFill>
                  <a:schemeClr val="tx1"/>
                </a:solidFill>
              </a:rPr>
              <a:t>uzasadnienia potrzeby realizacji zadań w kontekście przedstawionej diagnozy;</a:t>
            </a:r>
          </a:p>
          <a:p>
            <a:pPr marL="285750" lvl="0" indent="-285750">
              <a:buFont typeface="Arial" panose="020B0604020202020204" pitchFamily="34" charset="0"/>
              <a:buChar char="•"/>
            </a:pPr>
            <a:r>
              <a:rPr lang="pl-PL" dirty="0">
                <a:solidFill>
                  <a:schemeClr val="tx1"/>
                </a:solidFill>
              </a:rPr>
              <a:t>wartości wskaźników, które zostaną osiągnięte w ramach zadań (jeśli dotyczy);</a:t>
            </a:r>
          </a:p>
          <a:p>
            <a:pPr marL="285750" lvl="0" indent="-285750">
              <a:buFont typeface="Arial" panose="020B0604020202020204" pitchFamily="34" charset="0"/>
              <a:buChar char="•"/>
            </a:pPr>
            <a:r>
              <a:rPr lang="pl-PL" dirty="0">
                <a:solidFill>
                  <a:schemeClr val="tx1"/>
                </a:solidFill>
              </a:rPr>
              <a:t>roli partnerów w  realizacji poszczególnych zadań jeśli przewidziano ich realizację w ramach partnerstwa wraz z uzasadnieniem (jeśli dotyczy);</a:t>
            </a:r>
          </a:p>
          <a:p>
            <a:pPr marL="285750" lvl="0" indent="-285750">
              <a:buFont typeface="Arial" panose="020B0604020202020204" pitchFamily="34" charset="0"/>
              <a:buChar char="•"/>
            </a:pPr>
            <a:r>
              <a:rPr lang="pl-PL" dirty="0">
                <a:solidFill>
                  <a:schemeClr val="tx1"/>
                </a:solidFill>
              </a:rPr>
              <a:t>trwałości i wpływu rezultatów projektu(jeśli dotyczy);</a:t>
            </a:r>
          </a:p>
          <a:p>
            <a:r>
              <a:rPr lang="pl-PL" dirty="0">
                <a:solidFill>
                  <a:schemeClr val="tx1"/>
                </a:solidFill>
              </a:rPr>
              <a:t>oraz czy zaplanowane w ramach projektu zadania są zgodne z minimalnym standardem usług, określonym dla danego konkursu (nie dotyczy naborów, dla których nie określono standardu usług)?</a:t>
            </a:r>
          </a:p>
          <a:p>
            <a:r>
              <a:rPr lang="pl-PL" dirty="0">
                <a:solidFill>
                  <a:schemeClr val="tx1"/>
                </a:solidFill>
              </a:rPr>
              <a:t>Czy przedstawiony harmonogram realizacji projektu jest racjonalny w stosunku do przedstawionego zakresu zadań w projekcie?</a:t>
            </a:r>
          </a:p>
          <a:p>
            <a:r>
              <a:rPr lang="pl-PL" dirty="0">
                <a:solidFill>
                  <a:srgbClr val="FF0000"/>
                </a:solidFill>
              </a:rPr>
              <a:t>24 miesiące;</a:t>
            </a:r>
          </a:p>
          <a:p>
            <a:r>
              <a:rPr lang="pl-PL" dirty="0">
                <a:solidFill>
                  <a:srgbClr val="FF0000"/>
                </a:solidFill>
              </a:rPr>
              <a:t>Termin zakończenia realizacji – nie później niż do 31.08.2023 r.</a:t>
            </a: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268943256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a:solidFill>
                  <a:schemeClr val="tx1"/>
                </a:solidFill>
                <a:cs typeface="Arial" pitchFamily="34" charset="0"/>
              </a:rPr>
              <a:t>4. Kryterium adekwatności sposobu zarządzania oraz posiadanego potencjału</a:t>
            </a:r>
            <a:endParaRPr lang="pl-PL" b="1" u="sng" dirty="0">
              <a:solidFill>
                <a:schemeClr val="tx1"/>
              </a:solidFill>
            </a:endParaRPr>
          </a:p>
          <a:p>
            <a:r>
              <a:rPr lang="pl-PL" dirty="0">
                <a:solidFill>
                  <a:schemeClr val="tx1"/>
                </a:solidFill>
              </a:rPr>
              <a:t>Czy przedstawiony sposób zarządzania projektem jest adekwatny do zakresu projektu? </a:t>
            </a:r>
          </a:p>
          <a:p>
            <a:r>
              <a:rPr lang="pl-PL" dirty="0">
                <a:solidFill>
                  <a:schemeClr val="tx1"/>
                </a:solidFill>
              </a:rPr>
              <a:t>Czy podmioty zaangażowane w realizację projektu posiadają odpowiedni potencjał (kadrowy, techniczny, finansowy) do realizacji projektu?</a:t>
            </a:r>
          </a:p>
          <a:p>
            <a:r>
              <a:rPr lang="pl-PL" dirty="0">
                <a:solidFill>
                  <a:schemeClr val="tx1"/>
                </a:solidFill>
              </a:rPr>
              <a:t>Ocenie podlega opis potencjału w kontekście możliwości jego wykorzystania na potrzeby realizacji projektu</a:t>
            </a:r>
          </a:p>
          <a:p>
            <a:pPr lvl="0">
              <a:buFont typeface="Wingdings" pitchFamily="2" charset="2"/>
              <a:buChar char="ü"/>
            </a:pPr>
            <a:endParaRPr lang="pl-PL" dirty="0">
              <a:solidFill>
                <a:srgbClr val="FF0000"/>
              </a:solidFill>
            </a:endParaRPr>
          </a:p>
          <a:p>
            <a:r>
              <a:rPr lang="pl-PL" dirty="0">
                <a:solidFill>
                  <a:schemeClr val="accent1"/>
                </a:solidFill>
              </a:rPr>
              <a:t>Punktacja 0-8</a:t>
            </a:r>
          </a:p>
          <a:p>
            <a:pPr algn="just"/>
            <a:endParaRPr lang="pl-PL" dirty="0">
              <a:solidFill>
                <a:schemeClr val="accent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49869097"/>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7" name="Prostokąt zaokrąglony 6"/>
          <p:cNvSpPr/>
          <p:nvPr/>
        </p:nvSpPr>
        <p:spPr>
          <a:xfrm>
            <a:off x="215106" y="1556792"/>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a:solidFill>
                  <a:schemeClr val="tx1"/>
                </a:solidFill>
                <a:cs typeface="Arial" pitchFamily="34" charset="0"/>
              </a:rPr>
              <a:t>5. </a:t>
            </a:r>
            <a:r>
              <a:rPr lang="pl-PL" b="1" u="sng" dirty="0">
                <a:solidFill>
                  <a:schemeClr val="tx1"/>
                </a:solidFill>
              </a:rPr>
              <a:t>Kryterium doświadczenia</a:t>
            </a:r>
          </a:p>
          <a:p>
            <a:pPr algn="just"/>
            <a:endParaRPr lang="pl-PL" b="1" u="sng" dirty="0">
              <a:solidFill>
                <a:schemeClr val="tx1"/>
              </a:solidFill>
            </a:endParaRPr>
          </a:p>
          <a:p>
            <a:pPr algn="just"/>
            <a:r>
              <a:rPr lang="pl-PL" dirty="0">
                <a:solidFill>
                  <a:schemeClr val="tx1"/>
                </a:solidFill>
              </a:rPr>
              <a:t>Czy Wnioskodawca/Beneficjent lub partnerzy w przypadku projektu realizowanego w partnerstwie, posiadają doświadczenie w realizacji przedsięwzięć, w tym przedsięwzięć finansowanych ze środków innych niż środki funduszu UE:</a:t>
            </a:r>
          </a:p>
          <a:p>
            <a:pPr marL="285750" indent="-285750" algn="just">
              <a:buFont typeface="Arial" panose="020B0604020202020204" pitchFamily="34" charset="0"/>
              <a:buChar char="•"/>
            </a:pPr>
            <a:r>
              <a:rPr lang="pl-PL" dirty="0">
                <a:solidFill>
                  <a:schemeClr val="tx1"/>
                </a:solidFill>
              </a:rPr>
              <a:t>w obszarze, w którym udzielane będzie wsparcie przewidziane w ramach projektu oraz</a:t>
            </a:r>
          </a:p>
          <a:p>
            <a:pPr marL="285750" indent="-285750" algn="just">
              <a:buFont typeface="Arial" panose="020B0604020202020204" pitchFamily="34" charset="0"/>
              <a:buChar char="•"/>
            </a:pPr>
            <a:r>
              <a:rPr lang="pl-PL" dirty="0">
                <a:solidFill>
                  <a:schemeClr val="tx1"/>
                </a:solidFill>
              </a:rPr>
              <a:t>na rzecz grupy docelowej, do której kierowane będzie wsparcie przewidziane w ramach projektu oraz</a:t>
            </a:r>
          </a:p>
          <a:p>
            <a:pPr marL="285750" indent="-285750" algn="just">
              <a:buFont typeface="Arial" panose="020B0604020202020204" pitchFamily="34" charset="0"/>
              <a:buChar char="•"/>
            </a:pPr>
            <a:r>
              <a:rPr lang="pl-PL" dirty="0">
                <a:solidFill>
                  <a:schemeClr val="tx1"/>
                </a:solidFill>
              </a:rPr>
              <a:t>na określonym terytorium, którego dotyczyć będzie realizacja projektu</a:t>
            </a:r>
          </a:p>
          <a:p>
            <a:endParaRPr lang="pl-PL" dirty="0">
              <a:solidFill>
                <a:srgbClr val="FF0000"/>
              </a:solidFill>
            </a:endParaRPr>
          </a:p>
          <a:p>
            <a:r>
              <a:rPr lang="pl-PL" dirty="0">
                <a:solidFill>
                  <a:schemeClr val="accent1"/>
                </a:solidFill>
              </a:rPr>
              <a:t>Punktacja 0-8</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39695650"/>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b="1" u="sng" dirty="0">
                <a:solidFill>
                  <a:schemeClr val="tx1"/>
                </a:solidFill>
                <a:cs typeface="Arial" pitchFamily="34" charset="0"/>
              </a:rPr>
              <a:t>6. </a:t>
            </a:r>
            <a:r>
              <a:rPr lang="pl-PL" b="1" u="sng" dirty="0">
                <a:solidFill>
                  <a:schemeClr val="tx1"/>
                </a:solidFill>
              </a:rPr>
              <a:t>Kryterium budżetu projektu</a:t>
            </a:r>
          </a:p>
          <a:p>
            <a:r>
              <a:rPr lang="pl-PL" dirty="0">
                <a:solidFill>
                  <a:schemeClr val="tx1"/>
                </a:solidFill>
              </a:rPr>
              <a:t>W ramach kryterium weryfikowane będzie czy:</a:t>
            </a:r>
          </a:p>
          <a:p>
            <a:pPr marL="285750" indent="-285750">
              <a:buFont typeface="Arial" panose="020B0604020202020204" pitchFamily="34" charset="0"/>
              <a:buChar char="•"/>
            </a:pPr>
            <a:r>
              <a:rPr lang="pl-PL" dirty="0">
                <a:solidFill>
                  <a:schemeClr val="tx1"/>
                </a:solidFill>
              </a:rPr>
              <a:t>budżet projektu został sporządzony w sposób prawidłowy,</a:t>
            </a:r>
          </a:p>
          <a:p>
            <a:pPr marL="285750" indent="-285750">
              <a:buFont typeface="Arial" panose="020B0604020202020204" pitchFamily="34" charset="0"/>
              <a:buChar char="•"/>
            </a:pPr>
            <a:r>
              <a:rPr lang="pl-PL" dirty="0">
                <a:solidFill>
                  <a:schemeClr val="tx1"/>
                </a:solidFill>
              </a:rPr>
              <a:t>wysokość kosztów przypadających na jednego uczestnika projektu jest adekwatna do zakresu projektu oraz osiągniętych efektów a zaplanowane wydatki są racjonalne,</a:t>
            </a:r>
          </a:p>
          <a:p>
            <a:pPr marL="285750" indent="-285750">
              <a:buFont typeface="Arial" panose="020B0604020202020204" pitchFamily="34" charset="0"/>
              <a:buChar char="•"/>
            </a:pPr>
            <a:r>
              <a:rPr lang="pl-PL" dirty="0">
                <a:solidFill>
                  <a:schemeClr val="tx1"/>
                </a:solidFill>
              </a:rPr>
              <a:t>wszystkie wydatki są kwalifikowalne, </a:t>
            </a:r>
          </a:p>
          <a:p>
            <a:pPr marL="285750" indent="-285750">
              <a:buFont typeface="Arial" panose="020B0604020202020204" pitchFamily="34" charset="0"/>
              <a:buChar char="•"/>
            </a:pPr>
            <a:r>
              <a:rPr lang="pl-PL" dirty="0">
                <a:solidFill>
                  <a:schemeClr val="tx1"/>
                </a:solidFill>
              </a:rPr>
              <a:t>zaplanowane w ramach projektu wydatki są zgodne z określonym minimalnym standardem usług oraz katalogiem stawek, określonym dla danego konkursu (nie dotyczy naborów, dla których nie określono standardu usług oraz katalogu stawek)?</a:t>
            </a:r>
          </a:p>
          <a:p>
            <a:r>
              <a:rPr lang="pl-PL" dirty="0">
                <a:solidFill>
                  <a:schemeClr val="accent1"/>
                </a:solidFill>
              </a:rPr>
              <a:t>Punktacja 0-10</a:t>
            </a:r>
            <a:endParaRPr lang="pl-PL" sz="1200" dirty="0">
              <a:solidFill>
                <a:schemeClr val="tx1"/>
              </a:solidFill>
              <a:cs typeface="Arial" pitchFamily="34" charset="0"/>
            </a:endParaRPr>
          </a:p>
        </p:txBody>
      </p:sp>
    </p:spTree>
    <p:extLst>
      <p:ext uri="{BB962C8B-B14F-4D97-AF65-F5344CB8AC3E}">
        <p14:creationId xmlns:p14="http://schemas.microsoft.com/office/powerpoint/2010/main" val="132132616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t>7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r>
              <a:rPr lang="pl-PL" sz="1600" b="1" u="sng" dirty="0">
                <a:solidFill>
                  <a:schemeClr val="tx1"/>
                </a:solidFill>
                <a:cs typeface="Arial" pitchFamily="34" charset="0"/>
              </a:rPr>
              <a:t>7. </a:t>
            </a:r>
            <a:r>
              <a:rPr lang="pl-PL" sz="1600" b="1" u="sng" dirty="0">
                <a:solidFill>
                  <a:schemeClr val="tx1"/>
                </a:solidFill>
              </a:rPr>
              <a:t>Kryterium spełniania minimalnych wymagań</a:t>
            </a:r>
          </a:p>
          <a:p>
            <a:pPr algn="just"/>
            <a:r>
              <a:rPr lang="pl-PL" dirty="0">
                <a:solidFill>
                  <a:schemeClr val="tx1"/>
                </a:solidFill>
              </a:rPr>
              <a:t>Czy projekt otrzymał:</a:t>
            </a:r>
          </a:p>
          <a:p>
            <a:pPr marL="285750" indent="-285750" algn="just">
              <a:buFont typeface="Arial" panose="020B0604020202020204" pitchFamily="34" charset="0"/>
              <a:buChar char="•"/>
            </a:pPr>
            <a:r>
              <a:rPr lang="pl-PL" dirty="0">
                <a:solidFill>
                  <a:schemeClr val="tx1"/>
                </a:solidFill>
              </a:rPr>
              <a:t>co najmniej 50% punktów w poszczególnych kryteriach merytorycznych oraz</a:t>
            </a:r>
          </a:p>
          <a:p>
            <a:pPr marL="285750" indent="-285750" algn="just">
              <a:buFont typeface="Arial" panose="020B0604020202020204" pitchFamily="34" charset="0"/>
              <a:buChar char="•"/>
            </a:pPr>
            <a:r>
              <a:rPr lang="pl-PL" dirty="0">
                <a:solidFill>
                  <a:schemeClr val="tx1"/>
                </a:solidFill>
              </a:rPr>
              <a:t>otrzymał pozytywną ocenę lub został skierowany do negocjacji w zakresie spełnienia kryteriów merytorycznych specyficznych oraz horyzontalnych ?</a:t>
            </a:r>
          </a:p>
          <a:p>
            <a:pPr algn="just"/>
            <a:endParaRPr lang="pl-PL" dirty="0">
              <a:solidFill>
                <a:schemeClr val="tx1"/>
              </a:solidFill>
            </a:endParaRPr>
          </a:p>
          <a:p>
            <a:pPr algn="just"/>
            <a:r>
              <a:rPr lang="pl-PL" dirty="0">
                <a:solidFill>
                  <a:schemeClr val="tx1"/>
                </a:solidFill>
              </a:rPr>
              <a:t>Spełnienie kryterium jest konieczne do skierowania wniosku do etapu negocjacji i etapu oceny  strategicznej ZIT jednak warunkiem obligatoryjnym otrzymania dofinansowania będzie łączne spełnienie następujących wymagań:</a:t>
            </a:r>
          </a:p>
          <a:p>
            <a:pPr algn="just"/>
            <a:r>
              <a:rPr lang="pl-PL" dirty="0">
                <a:solidFill>
                  <a:schemeClr val="tx1"/>
                </a:solidFill>
              </a:rPr>
              <a:t>- pozytywna ocena kryterium spełnienia warunków postawionych przez oceniających lub przewodniczącego KOP, czyli pozytywny wynik etapu negocjacji (dotyczy wyłącznie wniosków skierowanych do negocjacji) oraz</a:t>
            </a:r>
          </a:p>
          <a:p>
            <a:pPr algn="just"/>
            <a:r>
              <a:rPr lang="pl-PL" dirty="0">
                <a:solidFill>
                  <a:schemeClr val="tx1"/>
                </a:solidFill>
              </a:rPr>
              <a:t>- pozytywna ocena za spełnienie zerojedynkowych kryteriów oceny  strategicznej ZIT.</a:t>
            </a:r>
          </a:p>
          <a:p>
            <a:pPr algn="just"/>
            <a:endParaRPr lang="pl-PL" sz="1600" b="1" u="sng" dirty="0">
              <a:solidFill>
                <a:schemeClr val="tx1"/>
              </a:solidFill>
            </a:endParaRPr>
          </a:p>
          <a:p>
            <a:r>
              <a:rPr lang="pl-PL" dirty="0">
                <a:solidFill>
                  <a:srgbClr val="FF0000"/>
                </a:solidFill>
              </a:rPr>
              <a:t>Tak/Nie (niespełnienie kryterium oznacza odrzucenie projektu)</a:t>
            </a:r>
            <a:endParaRPr lang="pl-PL" sz="1200" dirty="0">
              <a:solidFill>
                <a:schemeClr val="tx1"/>
              </a:solidFill>
              <a:cs typeface="Arial" pitchFamily="34" charset="0"/>
            </a:endParaRPr>
          </a:p>
        </p:txBody>
      </p:sp>
    </p:spTree>
    <p:extLst>
      <p:ext uri="{BB962C8B-B14F-4D97-AF65-F5344CB8AC3E}">
        <p14:creationId xmlns:p14="http://schemas.microsoft.com/office/powerpoint/2010/main" val="38670797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10 lutego 2020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p>
          <a:p>
            <a:pPr marL="285750" indent="-285750" algn="just"/>
            <a:r>
              <a:rPr lang="pl-PL" sz="1600" b="1" dirty="0">
                <a:latin typeface="+mn-lt"/>
                <a:hlinkClick r:id="rId4"/>
              </a:rPr>
              <a:t>www.funduszeeuropejskie.gov.pl</a:t>
            </a:r>
            <a:endParaRPr lang="pl-PL" sz="1600" b="1" dirty="0">
              <a:latin typeface="+mn-lt"/>
            </a:endParaRPr>
          </a:p>
          <a:p>
            <a:pPr marL="285750" indent="-285750" algn="just"/>
            <a:r>
              <a:rPr lang="pl-PL" sz="1600" b="1" dirty="0">
                <a:latin typeface="+mn-lt"/>
                <a:hlinkClick r:id="rId5"/>
              </a:rPr>
              <a:t>www.rpo.dolnyslask.pl</a:t>
            </a:r>
            <a:endParaRPr lang="pl-PL" sz="1600" b="1" dirty="0">
              <a:latin typeface="+mn-lt"/>
            </a:endParaRPr>
          </a:p>
          <a:p>
            <a:pPr marL="285750" indent="-285750" algn="just"/>
            <a:r>
              <a:rPr lang="pl-PL" sz="1600" b="1" dirty="0">
                <a:latin typeface="+mn-lt"/>
                <a:hlinkClick r:id="rId6"/>
              </a:rPr>
              <a:t>www.zitaj.jeleniagora.pl</a:t>
            </a:r>
            <a:endParaRPr lang="pl-PL" sz="1600" b="1" dirty="0">
              <a:latin typeface="+mn-lt"/>
            </a:endParaRPr>
          </a:p>
          <a:p>
            <a:pPr marL="285750" indent="-285750" algn="just"/>
            <a:endParaRPr lang="pl-PL" sz="1600" b="1" dirty="0">
              <a:latin typeface="+mn-lt"/>
            </a:endParaRPr>
          </a:p>
          <a:p>
            <a:pPr marL="285750" indent="-285750" algn="just"/>
            <a:endParaRPr lang="pl-PL" sz="1600" b="1" dirty="0">
              <a:latin typeface="+mn-lt"/>
            </a:endParaRP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Kryteria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Załącznik nr 6, Załącznik nr 7 – Wzory umów, porozumienia z PJB i decyzji o dofinansowanie</a:t>
            </a:r>
          </a:p>
          <a:p>
            <a:pPr marL="285750" indent="-285750" algn="just">
              <a:buFont typeface="Arial" panose="020B0604020202020204" pitchFamily="34" charset="0"/>
              <a:buChar char="•"/>
            </a:pPr>
            <a:r>
              <a:rPr lang="pl-PL" sz="1600" b="1" dirty="0">
                <a:latin typeface="+mn-lt"/>
              </a:rPr>
              <a:t>Załącznik nr 8 Oświadczenie dotyczące kryterium dostępu nr 5</a:t>
            </a:r>
          </a:p>
          <a:p>
            <a:pPr marL="285750" indent="-285750" algn="just">
              <a:buFont typeface="Arial" panose="020B0604020202020204" pitchFamily="34" charset="0"/>
              <a:buChar char="•"/>
            </a:pPr>
            <a:r>
              <a:rPr lang="pl-PL" sz="1600" b="1" dirty="0">
                <a:latin typeface="+mn-lt"/>
              </a:rPr>
              <a:t>Załącznik nr 9 Oświadczenie dotyczące kryterium dostępu nr 6</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7" name="Prostokąt zaokrąglony 6"/>
          <p:cNvSpPr/>
          <p:nvPr/>
        </p:nvSpPr>
        <p:spPr>
          <a:xfrm>
            <a:off x="215106" y="1576561"/>
            <a:ext cx="8713788" cy="465568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endParaRPr lang="pl-PL" sz="1400" b="1" dirty="0">
              <a:solidFill>
                <a:schemeClr val="tx1"/>
              </a:solidFill>
            </a:endParaRPr>
          </a:p>
          <a:p>
            <a:endParaRPr lang="pl-PL" b="1" dirty="0">
              <a:solidFill>
                <a:schemeClr val="tx1"/>
              </a:solidFill>
            </a:endParaRPr>
          </a:p>
          <a:p>
            <a:r>
              <a:rPr lang="pl-PL" b="1" u="sng" dirty="0">
                <a:solidFill>
                  <a:schemeClr val="tx1"/>
                </a:solidFill>
              </a:rPr>
              <a:t>1. Kryterium zgodności projektu z prawem</a:t>
            </a:r>
          </a:p>
          <a:p>
            <a:pPr lvl="0" algn="just">
              <a:lnSpc>
                <a:spcPct val="100000"/>
              </a:lnSpc>
              <a:spcAft>
                <a:spcPts val="600"/>
              </a:spcAft>
            </a:pPr>
            <a:r>
              <a:rPr lang="pl-PL" dirty="0">
                <a:solidFill>
                  <a:schemeClr val="tx1"/>
                </a:solidFill>
              </a:rPr>
              <a:t>Czy w trakcie oceny nie stwierdzono niezgodności z prawodawstwem krajowym i unijnym w zakresie odnoszącym się do sposobu realizacji i zakresu projektu?</a:t>
            </a:r>
            <a:r>
              <a:rPr lang="pl-PL" b="1" dirty="0">
                <a:solidFill>
                  <a:schemeClr val="tx1"/>
                </a:solidFill>
              </a:rPr>
              <a:t> </a:t>
            </a:r>
          </a:p>
          <a:p>
            <a:pPr lvl="0" algn="just">
              <a:lnSpc>
                <a:spcPct val="100000"/>
              </a:lnSpc>
              <a:spcAft>
                <a:spcPts val="600"/>
              </a:spcAft>
            </a:pPr>
            <a:r>
              <a:rPr lang="pl-PL" sz="1400" dirty="0">
                <a:solidFill>
                  <a:srgbClr val="FF0000"/>
                </a:solidFill>
              </a:rPr>
              <a:t>pomoc publiczna - nie występuje, kodeks pracy i Karta nauczyciela – angażowanie nauczycieli</a:t>
            </a:r>
          </a:p>
          <a:p>
            <a:pPr algn="just">
              <a:spcAft>
                <a:spcPts val="600"/>
              </a:spcAft>
            </a:pPr>
            <a:r>
              <a:rPr lang="pl-PL" sz="1400" dirty="0">
                <a:solidFill>
                  <a:schemeClr val="tx1"/>
                </a:solidFill>
                <a:cs typeface="Arial" pitchFamily="34" charset="0"/>
              </a:rPr>
              <a:t>Tak/Nie/Skierowany do negocjacji</a:t>
            </a:r>
            <a:endParaRPr lang="pl-PL" sz="1400" b="1" dirty="0">
              <a:solidFill>
                <a:schemeClr val="tx1"/>
              </a:solidFill>
              <a:cs typeface="Arial" pitchFamily="34" charset="0"/>
            </a:endParaRPr>
          </a:p>
          <a:p>
            <a:pPr lvl="0"/>
            <a:r>
              <a:rPr lang="pl-PL" b="1" u="sng" dirty="0">
                <a:solidFill>
                  <a:schemeClr val="tx1"/>
                </a:solidFill>
                <a:cs typeface="Arial" pitchFamily="34" charset="0"/>
              </a:rPr>
              <a:t>2. </a:t>
            </a:r>
            <a:r>
              <a:rPr lang="pl-PL" b="1" u="sng" dirty="0">
                <a:solidFill>
                  <a:schemeClr val="tx1"/>
                </a:solidFill>
              </a:rPr>
              <a:t>Kryterium zgodności z właściwymi politykami i zasadami</a:t>
            </a:r>
          </a:p>
          <a:p>
            <a:pPr lvl="0" algn="just"/>
            <a:r>
              <a:rPr lang="pl-PL" dirty="0">
                <a:solidFill>
                  <a:schemeClr val="tx1"/>
                </a:solidFill>
              </a:rPr>
              <a:t>Czy projekt jest </a:t>
            </a:r>
            <a:r>
              <a:rPr lang="pl-PL" b="1" dirty="0">
                <a:solidFill>
                  <a:schemeClr val="tx1"/>
                </a:solidFill>
              </a:rPr>
              <a:t>zgodny z zasadą zrównoważonego rozwoju</a:t>
            </a:r>
            <a:r>
              <a:rPr lang="pl-PL" dirty="0">
                <a:solidFill>
                  <a:schemeClr val="tx1"/>
                </a:solidFill>
              </a:rPr>
              <a:t>?  </a:t>
            </a:r>
          </a:p>
          <a:p>
            <a:pPr algn="just"/>
            <a:r>
              <a:rPr lang="pl-PL" sz="1400" dirty="0">
                <a:solidFill>
                  <a:schemeClr val="tx1"/>
                </a:solidFill>
                <a:cs typeface="Arial" pitchFamily="34" charset="0"/>
              </a:rPr>
              <a:t>Tak/Nie/Skierowany do negocjacji</a:t>
            </a:r>
            <a:endParaRPr lang="pl-PL" dirty="0">
              <a:solidFill>
                <a:schemeClr val="tx1"/>
              </a:solidFill>
              <a:cs typeface="Arial" pitchFamily="34" charset="0"/>
            </a:endParaRPr>
          </a:p>
          <a:p>
            <a:pPr algn="just"/>
            <a:r>
              <a:rPr lang="pl-PL" b="1" u="sng" dirty="0">
                <a:solidFill>
                  <a:schemeClr val="tx1"/>
                </a:solidFill>
                <a:cs typeface="Arial" pitchFamily="34" charset="0"/>
              </a:rPr>
              <a:t>3. </a:t>
            </a:r>
            <a:r>
              <a:rPr lang="pl-PL" b="1" u="sng" dirty="0">
                <a:solidFill>
                  <a:schemeClr val="tx1"/>
                </a:solidFill>
              </a:rPr>
              <a:t>Kryterium zgodności z właściwymi politykami i zasadami</a:t>
            </a:r>
            <a:endParaRPr lang="pl-PL" u="sng" dirty="0"/>
          </a:p>
          <a:p>
            <a:pPr lvl="0" algn="just">
              <a:lnSpc>
                <a:spcPct val="100000"/>
              </a:lnSpc>
              <a:spcAft>
                <a:spcPts val="600"/>
              </a:spcAft>
            </a:pPr>
            <a:r>
              <a:rPr lang="pl-PL" dirty="0">
                <a:solidFill>
                  <a:schemeClr val="tx1"/>
                </a:solidFill>
              </a:rPr>
              <a:t>Czy projekt jest </a:t>
            </a:r>
            <a:r>
              <a:rPr lang="pl-PL" b="1" dirty="0">
                <a:solidFill>
                  <a:schemeClr val="tx1"/>
                </a:solidFill>
              </a:rPr>
              <a:t>zgodny z zasadą równości szans kobiet i mężczyzn</a:t>
            </a:r>
            <a:r>
              <a:rPr lang="pl-PL" dirty="0">
                <a:solidFill>
                  <a:schemeClr val="tx1"/>
                </a:solidFill>
              </a:rPr>
              <a:t>? </a:t>
            </a:r>
          </a:p>
          <a:p>
            <a:pPr algn="just">
              <a:spcAft>
                <a:spcPts val="600"/>
              </a:spcAft>
            </a:pPr>
            <a:r>
              <a:rPr lang="pl-PL" sz="1400" dirty="0">
                <a:solidFill>
                  <a:schemeClr val="tx1"/>
                </a:solidFill>
                <a:cs typeface="Arial" pitchFamily="34" charset="0"/>
              </a:rPr>
              <a:t>Tak/Nie/Skierowany do negocjacji</a:t>
            </a:r>
            <a:endParaRPr lang="pl-PL" b="1" dirty="0">
              <a:solidFill>
                <a:schemeClr val="tx1"/>
              </a:solidFill>
              <a:cs typeface="Arial" pitchFamily="34" charset="0"/>
            </a:endParaRPr>
          </a:p>
          <a:p>
            <a:pPr algn="just"/>
            <a:r>
              <a:rPr lang="pl-PL" b="1" u="sng" dirty="0">
                <a:solidFill>
                  <a:schemeClr val="tx1"/>
                </a:solidFill>
                <a:cs typeface="Arial" pitchFamily="34" charset="0"/>
              </a:rPr>
              <a:t>4. </a:t>
            </a:r>
            <a:r>
              <a:rPr lang="pl-PL" b="1" u="sng" dirty="0">
                <a:solidFill>
                  <a:schemeClr val="tx1"/>
                </a:solidFill>
              </a:rPr>
              <a:t>Kryterium zgodności z właściwymi politykami i zasadami</a:t>
            </a:r>
            <a:endParaRPr lang="pl-PL" b="1" u="sng" dirty="0">
              <a:solidFill>
                <a:schemeClr val="tx1"/>
              </a:solidFill>
              <a:cs typeface="Arial" pitchFamily="34" charset="0"/>
            </a:endParaRPr>
          </a:p>
          <a:p>
            <a:pPr lvl="0" algn="just"/>
            <a:r>
              <a:rPr lang="pl-PL" dirty="0">
                <a:solidFill>
                  <a:schemeClr val="tx1"/>
                </a:solidFill>
              </a:rPr>
              <a:t>Czy projekt jest </a:t>
            </a:r>
            <a:r>
              <a:rPr lang="pl-PL" b="1" dirty="0">
                <a:solidFill>
                  <a:schemeClr val="tx1"/>
                </a:solidFill>
              </a:rPr>
              <a:t>zgodny z zasadą równości szans i niedyskryminacji, w tym dostępności dla osób z </a:t>
            </a:r>
            <a:r>
              <a:rPr lang="pl-PL" b="1" dirty="0" err="1">
                <a:solidFill>
                  <a:schemeClr val="tx1"/>
                </a:solidFill>
              </a:rPr>
              <a:t>niepełnosprawnościami</a:t>
            </a:r>
            <a:r>
              <a:rPr lang="pl-PL" dirty="0">
                <a:solidFill>
                  <a:schemeClr val="tx1"/>
                </a:solidFill>
              </a:rPr>
              <a:t>?</a:t>
            </a:r>
          </a:p>
          <a:p>
            <a:pPr algn="just"/>
            <a:r>
              <a:rPr lang="pl-PL" sz="1400" dirty="0">
                <a:solidFill>
                  <a:schemeClr val="tx1"/>
                </a:solidFill>
                <a:cs typeface="Arial" pitchFamily="34" charset="0"/>
              </a:rPr>
              <a:t>Tak/Nie/Skierowany do negocjacji</a:t>
            </a:r>
            <a:endParaRPr lang="pl-PL" sz="1400" b="1" dirty="0">
              <a:solidFill>
                <a:schemeClr val="tx1"/>
              </a:solidFill>
              <a:cs typeface="Arial" pitchFamily="34" charset="0"/>
            </a:endParaRPr>
          </a:p>
          <a:p>
            <a:pPr lvl="0" algn="just"/>
            <a:endParaRPr lang="pl-PL"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
        <p:nvSpPr>
          <p:cNvPr id="3" name="Tytuł 2">
            <a:extLst>
              <a:ext uri="{FF2B5EF4-FFF2-40B4-BE49-F238E27FC236}">
                <a16:creationId xmlns:a16="http://schemas.microsoft.com/office/drawing/2014/main" id="{58164B63-E29E-4031-B4F6-177760E9D83F}"/>
              </a:ext>
            </a:extLst>
          </p:cNvPr>
          <p:cNvSpPr>
            <a:spLocks noGrp="1"/>
          </p:cNvSpPr>
          <p:nvPr>
            <p:ph type="title"/>
          </p:nvPr>
        </p:nvSpPr>
        <p:spPr>
          <a:xfrm>
            <a:off x="457200" y="1001712"/>
            <a:ext cx="8229600" cy="415925"/>
          </a:xfrm>
        </p:spPr>
        <p:txBody>
          <a:bodyPr/>
          <a:lstStyle/>
          <a:p>
            <a:r>
              <a:rPr lang="pl-PL" sz="2400" b="1" dirty="0">
                <a:latin typeface="+mn-lt"/>
              </a:rPr>
              <a:t>4 Kryteria horyzontalne</a:t>
            </a:r>
          </a:p>
        </p:txBody>
      </p:sp>
    </p:spTree>
    <p:extLst>
      <p:ext uri="{BB962C8B-B14F-4D97-AF65-F5344CB8AC3E}">
        <p14:creationId xmlns:p14="http://schemas.microsoft.com/office/powerpoint/2010/main" val="169346896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just">
              <a:buAutoNum type="arabicPeriod"/>
            </a:pPr>
            <a:endParaRPr lang="pl-PL" sz="1400" dirty="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r>
              <a:rPr lang="pl-PL" b="1" u="sng" dirty="0">
                <a:solidFill>
                  <a:schemeClr val="tx1"/>
                </a:solidFill>
                <a:cs typeface="Arial" pitchFamily="34" charset="0"/>
              </a:rPr>
              <a:t>1. </a:t>
            </a:r>
            <a:r>
              <a:rPr lang="pl-PL" b="1" u="sng" dirty="0">
                <a:solidFill>
                  <a:schemeClr val="tx1"/>
                </a:solidFill>
              </a:rPr>
              <a:t>Kryterium spełnienia warunków postawionych przez oceniających lub przewodniczącego KOP</a:t>
            </a:r>
          </a:p>
          <a:p>
            <a:pPr algn="just"/>
            <a:r>
              <a:rPr lang="pl-PL" dirty="0">
                <a:solidFill>
                  <a:schemeClr val="tx1"/>
                </a:solidFill>
              </a:rPr>
              <a:t>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a:t>
            </a:r>
          </a:p>
          <a:p>
            <a:pPr algn="just"/>
            <a:endParaRPr lang="pl-PL" dirty="0">
              <a:solidFill>
                <a:schemeClr val="tx1"/>
              </a:solidFill>
              <a:cs typeface="Arial" pitchFamily="34" charset="0"/>
            </a:endParaRPr>
          </a:p>
          <a:p>
            <a:r>
              <a:rPr lang="pl-PL" sz="1400" dirty="0">
                <a:solidFill>
                  <a:schemeClr val="tx1"/>
                </a:solidFill>
              </a:rPr>
              <a:t>Ocena spełniania kryterium obejmuje weryfikację: </a:t>
            </a:r>
          </a:p>
          <a:p>
            <a:r>
              <a:rPr lang="pl-PL" sz="1400" dirty="0">
                <a:solidFill>
                  <a:schemeClr val="tx1"/>
                </a:solidFill>
              </a:rPr>
              <a:t>1) Czy do wniosku zostały wprowadzone korekty wskazane przez oceniających w kartach oceny projektu lub przez przewodniczącego KOP lub inne zmiany wynikające z ustaleń dokonanych podczas negocjacji, </a:t>
            </a:r>
          </a:p>
          <a:p>
            <a:r>
              <a:rPr lang="pl-PL" sz="1400" dirty="0">
                <a:solidFill>
                  <a:schemeClr val="tx1"/>
                </a:solidFill>
              </a:rPr>
              <a:t>2) Czy KOP uzyskała od Wnioskodawcy/Beneficjenta informacje i wyjaśnienia dotyczące określonych zapisów we wniosku, wskazanych przez oceniających w kartach oceny projektu lub przewodniczącego KOP,</a:t>
            </a:r>
          </a:p>
          <a:p>
            <a:r>
              <a:rPr lang="pl-PL" sz="1400" dirty="0">
                <a:solidFill>
                  <a:schemeClr val="tx1"/>
                </a:solidFill>
              </a:rPr>
              <a:t>3) Czy do wniosku zostały wprowadzone inne zmiany niż wynikające z kart oceny projektu lub uwag przewodniczącego KOP lub ustaleń wynikających z procesu negocjacji. </a:t>
            </a:r>
          </a:p>
          <a:p>
            <a:r>
              <a:rPr lang="pl-PL" sz="1400" u="sng" dirty="0">
                <a:solidFill>
                  <a:schemeClr val="tx1"/>
                </a:solidFill>
              </a:rPr>
              <a:t>Udzielenie odpowiedzi: „TAK” na pytanie nr 1 i 2 oraz odpowiedzi „NIE” na pytanie nr 3 oznacza spełnienie kryterium.</a:t>
            </a:r>
          </a:p>
          <a:p>
            <a:endParaRPr lang="pl-PL" sz="1400" dirty="0">
              <a:solidFill>
                <a:schemeClr val="tx1"/>
              </a:solidFill>
            </a:endParaRPr>
          </a:p>
          <a:p>
            <a:pPr algn="just"/>
            <a:endParaRPr lang="pl-PL" sz="14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
        <p:nvSpPr>
          <p:cNvPr id="3" name="Tytuł 2">
            <a:extLst>
              <a:ext uri="{FF2B5EF4-FFF2-40B4-BE49-F238E27FC236}">
                <a16:creationId xmlns:a16="http://schemas.microsoft.com/office/drawing/2014/main" id="{01438F32-E04C-4E67-876C-19025F08AF2C}"/>
              </a:ext>
            </a:extLst>
          </p:cNvPr>
          <p:cNvSpPr>
            <a:spLocks noGrp="1"/>
          </p:cNvSpPr>
          <p:nvPr>
            <p:ph type="title"/>
          </p:nvPr>
        </p:nvSpPr>
        <p:spPr>
          <a:xfrm>
            <a:off x="457200" y="1001712"/>
            <a:ext cx="8229600" cy="415925"/>
          </a:xfrm>
        </p:spPr>
        <p:txBody>
          <a:bodyPr/>
          <a:lstStyle/>
          <a:p>
            <a:r>
              <a:rPr lang="pl-PL" sz="2400" b="1" dirty="0"/>
              <a:t>Kryterium negocjacji</a:t>
            </a:r>
          </a:p>
        </p:txBody>
      </p:sp>
    </p:spTree>
    <p:extLst>
      <p:ext uri="{BB962C8B-B14F-4D97-AF65-F5344CB8AC3E}">
        <p14:creationId xmlns:p14="http://schemas.microsoft.com/office/powerpoint/2010/main" val="157977466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p14="http://schemas.microsoft.com/office/powerpoint/2010/main" val="4044822285"/>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p14="http://schemas.microsoft.com/office/powerpoint/2010/main" val="3364642956"/>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6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p14="http://schemas.microsoft.com/office/powerpoint/2010/main" val="1981981043"/>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val="285438707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p14="http://schemas.microsoft.com/office/powerpoint/2010/main" val="256286183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Kwota środków </a:t>
            </a:r>
            <a:r>
              <a:rPr lang="pl-PL" sz="2800" b="1" dirty="0" err="1"/>
              <a:t>europejskich</a:t>
            </a:r>
            <a:r>
              <a:rPr lang="pl-PL" sz="2800" b="1" dirty="0"/>
              <a:t> przeznaczona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32500" lnSpcReduction="20000"/>
          </a:bodyPr>
          <a:lstStyle/>
          <a:p>
            <a:pPr marL="0" indent="0">
              <a:buNone/>
            </a:pPr>
            <a:endParaRPr lang="pl-PL" b="1" i="1" u="sng" dirty="0">
              <a:latin typeface="+mn-lt"/>
            </a:endParaRPr>
          </a:p>
          <a:p>
            <a:endParaRPr lang="pl-PL" sz="4000" dirty="0">
              <a:latin typeface="+mn-lt"/>
            </a:endParaRPr>
          </a:p>
          <a:p>
            <a:pPr algn="just"/>
            <a:endParaRPr lang="pl-PL" sz="4000" dirty="0">
              <a:latin typeface="+mn-lt"/>
            </a:endParaRPr>
          </a:p>
          <a:p>
            <a:pPr algn="just"/>
            <a:endParaRPr lang="pl-PL" sz="3800" dirty="0">
              <a:latin typeface="+mn-lt"/>
            </a:endParaRPr>
          </a:p>
          <a:p>
            <a:pPr algn="ctr"/>
            <a:r>
              <a:rPr lang="pl-PL" sz="8600" dirty="0">
                <a:latin typeface="+mn-lt"/>
              </a:rPr>
              <a:t>Kwota środków europejskich przeznaczona na konkurs </a:t>
            </a:r>
          </a:p>
          <a:p>
            <a:pPr algn="ctr"/>
            <a:r>
              <a:rPr lang="pl-PL" sz="8600" dirty="0">
                <a:latin typeface="+mn-lt"/>
              </a:rPr>
              <a:t>nr RPDS.10.02.03-IZ.00-02-382/20 </a:t>
            </a:r>
          </a:p>
          <a:p>
            <a:pPr algn="ctr"/>
            <a:r>
              <a:rPr lang="pl-PL" sz="8600" dirty="0">
                <a:latin typeface="+mn-lt"/>
              </a:rPr>
              <a:t>wynosi: </a:t>
            </a:r>
          </a:p>
          <a:p>
            <a:pPr algn="ctr"/>
            <a:r>
              <a:rPr lang="pl-PL" sz="8800" dirty="0">
                <a:latin typeface="+mn-lt"/>
              </a:rPr>
              <a:t>1 012 392 EUR tj. </a:t>
            </a:r>
            <a:r>
              <a:rPr lang="pl-PL" sz="8800" dirty="0">
                <a:solidFill>
                  <a:srgbClr val="FF0000"/>
                </a:solidFill>
                <a:latin typeface="+mn-lt"/>
              </a:rPr>
              <a:t>4 340 428,23 PLN </a:t>
            </a:r>
          </a:p>
          <a:p>
            <a:pPr algn="ctr"/>
            <a:endParaRPr lang="pl-PL" sz="8600" dirty="0">
              <a:solidFill>
                <a:srgbClr val="FF0000"/>
              </a:solidFill>
              <a:latin typeface="+mn-lt"/>
            </a:endParaRPr>
          </a:p>
          <a:p>
            <a:pPr algn="ctr"/>
            <a:endParaRPr lang="pl-PL" sz="8600" dirty="0">
              <a:latin typeface="+mn-lt"/>
            </a:endParaRPr>
          </a:p>
          <a:p>
            <a:pPr algn="ctr"/>
            <a:endParaRPr lang="pl-PL" sz="3800" b="1" dirty="0">
              <a:solidFill>
                <a:srgbClr val="FF0000"/>
              </a:solidFill>
              <a:latin typeface="+mn-lt"/>
            </a:endParaRPr>
          </a:p>
          <a:p>
            <a:pPr algn="just"/>
            <a:endParaRPr lang="pl-PL" sz="4000" dirty="0">
              <a:latin typeface="+mn-lt"/>
            </a:endParaRPr>
          </a:p>
          <a:p>
            <a:pPr algn="just"/>
            <a:r>
              <a:rPr lang="pl-PL" sz="4000" dirty="0">
                <a:latin typeface="+mn-lt"/>
              </a:rPr>
              <a:t> </a:t>
            </a:r>
          </a:p>
          <a:p>
            <a:endParaRPr lang="pl-PL" sz="4000" dirty="0">
              <a:latin typeface="+mn-lt"/>
            </a:endParaRPr>
          </a:p>
          <a:p>
            <a:r>
              <a:rPr lang="pl-PL" dirty="0"/>
              <a:t> </a:t>
            </a:r>
          </a:p>
          <a:p>
            <a:endParaRPr lang="pl-PL" dirty="0"/>
          </a:p>
          <a:p>
            <a:r>
              <a:rPr lang="pl-PL" dirty="0"/>
              <a:t> </a:t>
            </a:r>
          </a:p>
          <a:p>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69518987"/>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4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val="1209311278"/>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700" b="1" dirty="0">
                <a:latin typeface="+mn-lt"/>
              </a:rPr>
              <a:t>10.2.A. </a:t>
            </a:r>
            <a:r>
              <a:rPr lang="pl-PL" sz="1700" dirty="0">
                <a:latin typeface="+mn-lt"/>
              </a:rPr>
              <a:t>Kształtowanie </a:t>
            </a:r>
            <a:r>
              <a:rPr lang="pl-PL" sz="1700" b="1" dirty="0">
                <a:latin typeface="+mn-lt"/>
              </a:rPr>
              <a:t>kompetencji kluczowych oraz umiejętności uniwersalnych </a:t>
            </a:r>
            <a:r>
              <a:rPr lang="pl-PL" sz="1700" dirty="0">
                <a:latin typeface="+mn-lt"/>
              </a:rPr>
              <a:t>niezbędnych na rynku pracy.</a:t>
            </a:r>
          </a:p>
          <a:p>
            <a:pPr lvl="0" algn="just"/>
            <a:endParaRPr lang="pl-PL" sz="1700" dirty="0">
              <a:latin typeface="+mn-lt"/>
            </a:endParaRPr>
          </a:p>
          <a:p>
            <a:pPr lvl="0" algn="just"/>
            <a:r>
              <a:rPr lang="pl-PL" sz="1700" b="1" dirty="0">
                <a:latin typeface="+mn-lt"/>
              </a:rPr>
              <a:t>10.2.B.</a:t>
            </a:r>
            <a:r>
              <a:rPr lang="pl-PL" sz="1700" dirty="0">
                <a:latin typeface="+mn-lt"/>
              </a:rPr>
              <a:t> Tworzenie w szkołach </a:t>
            </a:r>
            <a:r>
              <a:rPr lang="pl-PL" sz="1700" b="1" dirty="0">
                <a:latin typeface="+mn-lt"/>
              </a:rPr>
              <a:t>warunków do nauczania eksperymentalnego</a:t>
            </a:r>
            <a:r>
              <a:rPr lang="pl-PL" sz="1700" dirty="0">
                <a:latin typeface="+mn-lt"/>
              </a:rPr>
              <a:t>.</a:t>
            </a:r>
          </a:p>
          <a:p>
            <a:pPr lvl="0" algn="just"/>
            <a:endParaRPr lang="pl-PL" sz="1700" dirty="0">
              <a:latin typeface="+mn-lt"/>
            </a:endParaRPr>
          </a:p>
          <a:p>
            <a:pPr lvl="0" algn="just"/>
            <a:r>
              <a:rPr lang="pl-PL" sz="1700" b="1" dirty="0">
                <a:latin typeface="+mn-lt"/>
              </a:rPr>
              <a:t>10.2.C. </a:t>
            </a:r>
            <a:r>
              <a:rPr lang="pl-PL" sz="1700" dirty="0">
                <a:latin typeface="+mn-lt"/>
              </a:rPr>
              <a:t>Realizacja </a:t>
            </a:r>
            <a:r>
              <a:rPr lang="pl-PL" sz="1700" b="1" dirty="0">
                <a:latin typeface="+mn-lt"/>
              </a:rPr>
              <a:t>programów pomocy stypendialnej </a:t>
            </a:r>
            <a:r>
              <a:rPr lang="pl-PL" sz="1700" dirty="0">
                <a:latin typeface="+mn-lt"/>
              </a:rPr>
              <a:t>dla uczniów szczególnie uzdolnionych. </a:t>
            </a:r>
          </a:p>
          <a:p>
            <a:pPr lvl="0" algn="just"/>
            <a:endParaRPr lang="pl-PL" sz="1700" dirty="0">
              <a:latin typeface="+mn-lt"/>
            </a:endParaRPr>
          </a:p>
          <a:p>
            <a:pPr lvl="0" algn="just"/>
            <a:r>
              <a:rPr lang="pl-PL" sz="1700" b="1" dirty="0">
                <a:latin typeface="+mn-lt"/>
              </a:rPr>
              <a:t>10.2.D. </a:t>
            </a:r>
            <a:r>
              <a:rPr lang="pl-PL" sz="1700" dirty="0">
                <a:latin typeface="+mn-lt"/>
              </a:rPr>
              <a:t>Wsparcie w zakresie </a:t>
            </a:r>
            <a:r>
              <a:rPr lang="pl-PL" sz="1700" b="1" dirty="0">
                <a:latin typeface="+mn-lt"/>
              </a:rPr>
              <a:t>indywidualizacji pracy z uczniem ze specjalnymi potrzebami rozwojowymi i edukacyjnymi.</a:t>
            </a:r>
            <a:r>
              <a:rPr lang="pl-PL" sz="1700" dirty="0">
                <a:latin typeface="+mn-lt"/>
              </a:rPr>
              <a:t> </a:t>
            </a:r>
          </a:p>
          <a:p>
            <a:pPr lvl="0" algn="just"/>
            <a:endParaRPr lang="pl-PL" sz="1700" dirty="0">
              <a:latin typeface="+mn-lt"/>
            </a:endParaRPr>
          </a:p>
          <a:p>
            <a:pPr lvl="0" algn="just"/>
            <a:r>
              <a:rPr lang="pl-PL" sz="1700" b="1" dirty="0">
                <a:latin typeface="+mn-lt"/>
              </a:rPr>
              <a:t>10.2.E. Doradztwo i opieka psychologiczno-pedagogiczna </a:t>
            </a:r>
            <a:r>
              <a:rPr lang="pl-PL" sz="1700" dirty="0">
                <a:latin typeface="+mn-lt"/>
              </a:rPr>
              <a:t>dla uczniów.</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lvl="0" algn="just"/>
            <a:r>
              <a:rPr lang="pl-PL" sz="1600" b="1" dirty="0">
                <a:latin typeface="+mn-lt"/>
              </a:rPr>
              <a:t>10.2.F. </a:t>
            </a:r>
            <a:r>
              <a:rPr lang="pl-PL" sz="1600" dirty="0">
                <a:latin typeface="+mn-lt"/>
              </a:rPr>
              <a:t>Rozszerzenie oferty szkół o zagadnienia związane z </a:t>
            </a:r>
            <a:r>
              <a:rPr lang="pl-PL" sz="1600" b="1" dirty="0">
                <a:latin typeface="+mn-lt"/>
              </a:rPr>
              <a:t>poradnictwem i doradztwem edukacyjno-zawodowym.</a:t>
            </a:r>
          </a:p>
          <a:p>
            <a:pPr lvl="0" algn="just"/>
            <a:endParaRPr lang="pl-PL" sz="1600" b="1" dirty="0">
              <a:latin typeface="+mn-lt"/>
            </a:endParaRPr>
          </a:p>
          <a:p>
            <a:pPr algn="just"/>
            <a:r>
              <a:rPr lang="pl-PL" sz="1600" b="1" dirty="0">
                <a:latin typeface="+mn-lt"/>
              </a:rPr>
              <a:t>10.2.G.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a:t>
            </a:r>
            <a:r>
              <a:rPr lang="pl-PL" sz="1600" dirty="0">
                <a:latin typeface="+mn-lt"/>
              </a:rPr>
              <a:t> </a:t>
            </a:r>
            <a:r>
              <a:rPr lang="pl-PL" sz="1600" b="1" dirty="0">
                <a:latin typeface="+mn-lt"/>
              </a:rPr>
              <a:t>pod kątem kompetencji kluczowych</a:t>
            </a:r>
            <a:r>
              <a:rPr lang="pl-PL" sz="1600" dirty="0">
                <a:latin typeface="+mn-lt"/>
              </a:rPr>
              <a:t> oraz umiejętności uniwersalnych niezbędnych na rynku pracy uczniów, </a:t>
            </a:r>
            <a:r>
              <a:rPr lang="pl-PL" sz="1600" b="1" dirty="0">
                <a:latin typeface="+mn-lt"/>
              </a:rPr>
              <a:t>nauczania eksperymentalnego </a:t>
            </a:r>
            <a:r>
              <a:rPr lang="pl-PL" sz="1600" dirty="0">
                <a:latin typeface="+mn-lt"/>
              </a:rPr>
              <a:t>oraz </a:t>
            </a:r>
            <a:r>
              <a:rPr lang="pl-PL" sz="1600" b="1" dirty="0">
                <a:latin typeface="+mn-lt"/>
              </a:rPr>
              <a:t>metod zindywidualizowanego podejścia do ucznia.</a:t>
            </a:r>
          </a:p>
          <a:p>
            <a:pPr lvl="0" algn="just"/>
            <a:endParaRPr lang="pl-PL" sz="1600" b="1" dirty="0">
              <a:latin typeface="+mn-lt"/>
            </a:endParaRPr>
          </a:p>
          <a:p>
            <a:pPr lvl="0" algn="just"/>
            <a:r>
              <a:rPr lang="pl-PL" sz="1600" b="1" dirty="0">
                <a:latin typeface="+mn-lt"/>
              </a:rPr>
              <a:t>10.2.H. </a:t>
            </a:r>
            <a:r>
              <a:rPr lang="pl-PL" sz="1600" dirty="0">
                <a:latin typeface="+mn-lt"/>
              </a:rPr>
              <a:t>Szkolenie, doradztwo oraz inne formy podwyższania kwalifikacji w celu doskonalenia umiejętności, kompetencji lub kwalifikacji </a:t>
            </a:r>
            <a:r>
              <a:rPr lang="pl-PL" sz="1600" b="1" dirty="0">
                <a:latin typeface="+mn-lt"/>
              </a:rPr>
              <a:t>nauczycieli i pracowników pedagogicznych </a:t>
            </a:r>
            <a:r>
              <a:rPr lang="pl-PL" sz="1600" dirty="0">
                <a:latin typeface="+mn-lt"/>
              </a:rPr>
              <a:t>pod kątem </a:t>
            </a:r>
            <a:r>
              <a:rPr lang="pl-PL" sz="1600" b="1" dirty="0">
                <a:latin typeface="+mn-lt"/>
              </a:rPr>
              <a:t>wykorzystania narzędzi wspierających pomoc psychologiczno-pedagogiczną</a:t>
            </a:r>
            <a:r>
              <a:rPr lang="pl-PL" sz="1600" dirty="0">
                <a:latin typeface="+mn-lt"/>
              </a:rPr>
              <a:t> na każdym etapie edukacyjnym, ze szczególnym uwzględnieniem problematyki ucznia o szczególnych potrzebach rozwojowych i edukacyjnych (m.in. uczniów z </a:t>
            </a:r>
            <a:r>
              <a:rPr lang="pl-PL" sz="1600" dirty="0" err="1">
                <a:latin typeface="+mn-lt"/>
              </a:rPr>
              <a:t>niepełnosprawnościami</a:t>
            </a:r>
            <a:r>
              <a:rPr lang="pl-PL" sz="16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0930919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umiejętności uniwersalnych,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300" dirty="0">
                <a:solidFill>
                  <a:srgbClr val="FF0000"/>
                </a:solidFill>
                <a:latin typeface="+mn-lt"/>
                <a:cs typeface="Arial" pitchFamily="34" charset="0"/>
              </a:rPr>
              <a:t>Uwaga! Wsparcie dla nauczycieli i pracowników pedagogicznych zawsze stanowi wsparcie uzupełniające dla wsparcia skierowanego bezpośrednio do uczniów</a:t>
            </a:r>
          </a:p>
          <a:p>
            <a:pPr algn="ctr"/>
            <a:endParaRPr lang="pl-PL" sz="2300" dirty="0">
              <a:solidFill>
                <a:srgbClr val="FF0000"/>
              </a:solidFill>
              <a:latin typeface="+mn-lt"/>
              <a:cs typeface="Arial" pitchFamily="34" charset="0"/>
            </a:endParaRPr>
          </a:p>
          <a:p>
            <a:pPr algn="ctr"/>
            <a:r>
              <a:rPr lang="pl-PL" sz="2300" dirty="0">
                <a:solidFill>
                  <a:srgbClr val="FF0000"/>
                </a:solidFill>
                <a:latin typeface="+mn-lt"/>
                <a:cs typeface="Arial" pitchFamily="34" charset="0"/>
              </a:rPr>
              <a:t>Uwaga! Wsparcie w zakresie doposażenia zawsze stanowi wsparcie uzupełniające dla zajęć skierowanych bezpośrednio do uczniów</a:t>
            </a: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solidFill>
                  <a:srgbClr val="FF0000"/>
                </a:solidFill>
                <a:latin typeface="+mn-lt"/>
                <a:cs typeface="Arial" pitchFamily="34" charset="0"/>
              </a:rPr>
              <a:t>Deklaracja w powyższym zakresie - wpisana w treść wniosku o dofinansowanie.</a:t>
            </a:r>
          </a:p>
          <a:p>
            <a:pPr algn="ctr"/>
            <a:endParaRPr lang="pl-PL" sz="6400" dirty="0">
              <a:solidFill>
                <a:srgbClr val="FF0000"/>
              </a:solidFill>
              <a:latin typeface="+mn-lt"/>
              <a:cs typeface="Arial" pitchFamily="34" charset="0"/>
            </a:endParaRPr>
          </a:p>
          <a:p>
            <a:pPr algn="ctr"/>
            <a:r>
              <a:rPr lang="pl-PL" sz="6400" dirty="0">
                <a:latin typeface="+mn-lt"/>
                <a:cs typeface="Arial" pitchFamily="34" charset="0"/>
              </a:rPr>
              <a:t>„Skala działań prowadzonych przed rozpoczęciem realizacji projektu przez szkoły placówki systemu oświaty (nakłady środków na ich realizację) nie może ulec zmniejszeniu w stosunku do skali działań (nakładów) prowadzonych przez szkoły lub placówki systemu oświaty w okresie 12 miesięcy poprzedzających złożenie wniosku o dofinansowanie projektu (średniomiesięcznie)” </a:t>
            </a: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a:t>
            </a:r>
            <a:r>
              <a:rPr lang="pl-PL" sz="6400" b="1" dirty="0">
                <a:latin typeface="+mn-lt"/>
                <a:cs typeface="Arial" pitchFamily="34" charset="0"/>
              </a:rPr>
              <a:t>można pominąć działania prowadzone dzięki programom rządowym oraz realizowanych w ramach RPO WD </a:t>
            </a:r>
            <a:r>
              <a:rPr lang="pl-PL" sz="6400" dirty="0">
                <a:latin typeface="+mn-lt"/>
                <a:cs typeface="Arial" pitchFamily="34" charset="0"/>
              </a:rPr>
              <a:t>(np. poprzednie konkursy 10.2)</a:t>
            </a: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oraz </a:t>
            </a:r>
            <a:r>
              <a:rPr lang="pl-PL" sz="3000" b="1" dirty="0">
                <a:latin typeface="+mn-lt"/>
              </a:rPr>
              <a:t>umiejętności uniwersalnych </a:t>
            </a:r>
            <a:r>
              <a:rPr lang="pl-PL" sz="3000" dirty="0">
                <a:latin typeface="+mn-lt"/>
              </a:rPr>
              <a:t>niezbędnych na rynku pracy.</a:t>
            </a:r>
          </a:p>
          <a:p>
            <a:pPr lvl="0" algn="just"/>
            <a:endParaRPr lang="pl-PL" sz="3000" dirty="0">
              <a:latin typeface="+mn-lt"/>
            </a:endParaRPr>
          </a:p>
          <a:p>
            <a:pPr lvl="0" algn="just"/>
            <a:r>
              <a:rPr lang="pl-PL" sz="2600" b="1" dirty="0">
                <a:solidFill>
                  <a:srgbClr val="FF0000"/>
                </a:solidFill>
                <a:latin typeface="+mn-lt"/>
              </a:rPr>
              <a:t>Kompetencje kluczowe i umiejętności uniwersalne niezbędne na rynku pracy:</a:t>
            </a:r>
            <a:r>
              <a:rPr lang="pl-PL" sz="2600" b="1" dirty="0">
                <a:latin typeface="+mn-lt"/>
              </a:rPr>
              <a:t>				</a:t>
            </a:r>
          </a:p>
          <a:p>
            <a:pPr marL="514350" indent="-514350" algn="just">
              <a:buAutoNum type="alphaLcParenR"/>
            </a:pPr>
            <a:r>
              <a:rPr lang="pl-PL" sz="2000" dirty="0">
                <a:latin typeface="+mj-lt"/>
              </a:rPr>
              <a:t>umiejętności matematyczno-przyrodnicze, </a:t>
            </a:r>
          </a:p>
          <a:p>
            <a:pPr marL="514350" indent="-514350" algn="just">
              <a:buAutoNum type="alphaLcParenR"/>
            </a:pPr>
            <a:r>
              <a:rPr lang="pl-PL" sz="2000" dirty="0">
                <a:latin typeface="+mj-lt"/>
              </a:rPr>
              <a:t>umiejętności posługiwania się językami obcymi,</a:t>
            </a:r>
          </a:p>
          <a:p>
            <a:pPr marL="514350" indent="-514350" algn="just">
              <a:buAutoNum type="alphaLcParenR"/>
            </a:pPr>
            <a:r>
              <a:rPr lang="pl-PL" sz="2000" dirty="0">
                <a:latin typeface="+mj-lt"/>
              </a:rPr>
              <a:t>TIK, </a:t>
            </a:r>
          </a:p>
          <a:p>
            <a:pPr marL="514350" indent="-514350" algn="just">
              <a:buAutoNum type="alphaLcParenR"/>
            </a:pPr>
            <a:r>
              <a:rPr lang="pl-PL" sz="2000" dirty="0">
                <a:latin typeface="+mj-lt"/>
              </a:rPr>
              <a:t>umiejętności rozumienia (ang. </a:t>
            </a:r>
            <a:r>
              <a:rPr lang="pl-PL" sz="2000" dirty="0" err="1">
                <a:latin typeface="+mj-lt"/>
              </a:rPr>
              <a:t>literacy</a:t>
            </a:r>
            <a:r>
              <a:rPr lang="pl-PL" sz="2000" dirty="0">
                <a:latin typeface="+mj-lt"/>
              </a:rPr>
              <a:t>), </a:t>
            </a:r>
          </a:p>
          <a:p>
            <a:pPr marL="514350" indent="-514350" algn="just">
              <a:buAutoNum type="alphaLcParenR"/>
            </a:pPr>
            <a:r>
              <a:rPr lang="pl-PL" sz="2000" dirty="0">
                <a:latin typeface="+mj-lt"/>
              </a:rPr>
              <a:t>kreatywność, </a:t>
            </a:r>
          </a:p>
          <a:p>
            <a:pPr marL="514350" indent="-514350" algn="just">
              <a:buAutoNum type="alphaLcParenR"/>
            </a:pPr>
            <a:r>
              <a:rPr lang="pl-PL" sz="2000" dirty="0">
                <a:latin typeface="+mj-lt"/>
              </a:rPr>
              <a:t>innowacyjność, </a:t>
            </a:r>
          </a:p>
          <a:p>
            <a:pPr marL="514350" indent="-514350" algn="just">
              <a:buAutoNum type="alphaLcParenR"/>
            </a:pPr>
            <a:r>
              <a:rPr lang="pl-PL" sz="2000" dirty="0">
                <a:latin typeface="+mj-lt"/>
              </a:rPr>
              <a:t>przedsiębiorczość, </a:t>
            </a:r>
          </a:p>
          <a:p>
            <a:pPr marL="514350" indent="-514350" algn="just">
              <a:buAutoNum type="alphaLcParenR"/>
            </a:pPr>
            <a:r>
              <a:rPr lang="pl-PL" sz="2000" dirty="0">
                <a:latin typeface="+mj-lt"/>
              </a:rPr>
              <a:t>krytyczne myślenie, </a:t>
            </a:r>
          </a:p>
          <a:p>
            <a:pPr marL="514350" indent="-514350" algn="just">
              <a:buAutoNum type="alphaLcParenR"/>
            </a:pPr>
            <a:r>
              <a:rPr lang="pl-PL" sz="2000" dirty="0">
                <a:latin typeface="+mj-lt"/>
              </a:rPr>
              <a:t>rozwiązywanie problemów, </a:t>
            </a:r>
          </a:p>
          <a:p>
            <a:pPr marL="514350" indent="-514350" algn="just">
              <a:buAutoNum type="alphaLcParenR"/>
            </a:pPr>
            <a:r>
              <a:rPr lang="pl-PL" sz="2000" dirty="0">
                <a:latin typeface="+mj-lt"/>
              </a:rPr>
              <a:t>umiejętność uczenia się, </a:t>
            </a:r>
          </a:p>
          <a:p>
            <a:pPr marL="514350" indent="-514350" algn="just">
              <a:buAutoNum type="alphaLcParenR"/>
            </a:pPr>
            <a:r>
              <a:rPr lang="pl-PL" sz="2000" dirty="0">
                <a:latin typeface="+mj-lt"/>
              </a:rPr>
              <a:t>umiejętność pracy zespołowej w kontekście środowiska pracy.</a:t>
            </a:r>
            <a:endParaRPr lang="pl-PL" sz="3000" dirty="0">
              <a:latin typeface="+mj-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 laboratoria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oraz w latach 2014-2020 w ramach PO WER;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marL="514350" indent="-514350" algn="just">
              <a:buAutoNum type="alphaLcParenR"/>
            </a:pPr>
            <a:r>
              <a:rPr lang="pl-PL" sz="3400" dirty="0">
                <a:latin typeface="+mn-lt"/>
              </a:rPr>
              <a:t>kształtowanie kompetencji cyfrowych.</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można korzystać z </a:t>
            </a:r>
            <a:r>
              <a:rPr lang="pl-PL" sz="1600" b="1" dirty="0">
                <a:latin typeface="+mn-lt"/>
              </a:rPr>
              <a:t>katalogu</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ma charakter otwarty i pomocniczy);</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a:t>
            </a:r>
            <a:r>
              <a:rPr lang="pl-PL" sz="1600" b="1" dirty="0">
                <a:latin typeface="+mn-lt"/>
              </a:rPr>
              <a:t>pomieszczeń</a:t>
            </a:r>
            <a:r>
              <a:rPr lang="pl-PL" sz="1600" dirty="0">
                <a:latin typeface="+mn-lt"/>
              </a:rPr>
              <a:t>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fontScale="92500"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wszystkie funkcjonalności, o których mowa w Załączniku nr 4:</a:t>
            </a:r>
            <a:endParaRPr lang="pl-PL" sz="1600" dirty="0">
              <a:latin typeface="+mn-lt"/>
            </a:endParaRPr>
          </a:p>
          <a:p>
            <a:pPr algn="just"/>
            <a:r>
              <a:rPr lang="pl-PL" sz="1600" dirty="0">
                <a:latin typeface="+mn-lt"/>
              </a:rPr>
              <a:t>(do 6 </a:t>
            </a:r>
            <a:r>
              <a:rPr lang="pl-PL" sz="1600" dirty="0" err="1">
                <a:latin typeface="+mn-lt"/>
              </a:rPr>
              <a:t>mcy</a:t>
            </a:r>
            <a:r>
              <a:rPr lang="pl-PL" sz="1600" dirty="0">
                <a:latin typeface="+mn-lt"/>
              </a:rPr>
              <a:t> od zakończenia realizacji projektu):</a:t>
            </a:r>
          </a:p>
          <a:p>
            <a:pPr algn="just"/>
            <a:endParaRPr lang="pl-PL" sz="1600" dirty="0">
              <a:latin typeface="+mn-lt"/>
            </a:endParaRPr>
          </a:p>
          <a:p>
            <a:pPr lvl="1" algn="just">
              <a:buFont typeface="Arial" pitchFamily="34" charset="0"/>
              <a:buChar char="•"/>
            </a:pPr>
            <a:r>
              <a:rPr lang="pl-PL" sz="1600" dirty="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a:latin typeface="+mn-lt"/>
              </a:rPr>
              <a:t>wydzielone miejsce (jedno lub dwa) do potrzeb funkcjonowania zestawów komputerowych z bezprzewodowym dostępem do Internetu;</a:t>
            </a: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a:latin typeface="+mn-lt"/>
              </a:rPr>
              <a:t>w miejscach korzystania ze sprzętu komputerowego jest możliwość prezentowania treści za pomocą urządzeń do projekcji obrazu i dźwięku bez konieczności każdorazowego dostosowywania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wsparcie w zakresie TIK a OSE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Rekomendacja IOK:</a:t>
            </a:r>
          </a:p>
          <a:p>
            <a:pPr algn="just"/>
            <a:endParaRPr lang="pl-PL" dirty="0">
              <a:latin typeface="+mn-lt"/>
            </a:endParaRPr>
          </a:p>
          <a:p>
            <a:pPr marL="285750" indent="-285750" algn="just">
              <a:buFontTx/>
              <a:buChar char="-"/>
            </a:pPr>
            <a:r>
              <a:rPr lang="pl-PL" dirty="0">
                <a:latin typeface="+mn-lt"/>
              </a:rPr>
              <a:t>wspierać szkoły lub placówki, które zostały objęte wsparciem w ramach Programu Operacyjnego Polska Cyfrowa lub mają przepustowość umożliwiającą funkcjonowanie w ramach Ogólnopolskiej Sieci Edukacyjnej</a:t>
            </a:r>
          </a:p>
          <a:p>
            <a:pPr marL="285750" indent="-285750" algn="just">
              <a:buFontTx/>
              <a:buChar char="-"/>
            </a:pPr>
            <a:endParaRPr lang="pl-PL" dirty="0">
              <a:latin typeface="+mn-lt"/>
            </a:endParaRPr>
          </a:p>
          <a:p>
            <a:pPr marL="285750" indent="-285750" algn="just">
              <a:buFontTx/>
              <a:buChar char="-"/>
            </a:pPr>
            <a:r>
              <a:rPr lang="pl-PL" dirty="0">
                <a:latin typeface="+mn-lt"/>
              </a:rPr>
              <a:t>celem zakupów narzędzi TIK oraz działań w zakresie kształtowania kompetencji cyfrowych uczniów/nauczycieli powinno być włączenie szkoły lub placówki w system OSE</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171336116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p>
          <a:p>
            <a:pPr lvl="0" algn="just"/>
            <a:endParaRPr lang="pl-PL" sz="2200" dirty="0">
              <a:latin typeface="+mn-lt"/>
            </a:endParaRPr>
          </a:p>
          <a:p>
            <a:r>
              <a:rPr lang="pl-PL" sz="2200" b="1" dirty="0">
                <a:latin typeface="+mn-lt"/>
              </a:rPr>
              <a:t>	</a:t>
            </a:r>
            <a:r>
              <a:rPr lang="pl-PL" sz="2200" dirty="0">
                <a:latin typeface="+mn-lt"/>
              </a:rPr>
              <a:t>a) wyposażenie szkolnych pracowni w narzędzia do 	nauczania kompetencji matematyczno-przyrodniczych;</a:t>
            </a:r>
          </a:p>
          <a:p>
            <a:endParaRPr lang="pl-PL" sz="2200" dirty="0">
              <a:latin typeface="+mn-lt"/>
            </a:endParaRPr>
          </a:p>
          <a:p>
            <a:r>
              <a:rPr lang="pl-PL" sz="2200" dirty="0">
                <a:latin typeface="+mn-lt"/>
              </a:rPr>
              <a:t>	b) kształtowanie i rozwijanie kompetencji matematyczno-	przyrodniczych</a:t>
            </a: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lvl="0" algn="just"/>
            <a:r>
              <a:rPr lang="pl-PL" sz="2200" dirty="0">
                <a:latin typeface="+mn-lt"/>
              </a:rPr>
              <a:t>Warunki realizacji:</a:t>
            </a:r>
          </a:p>
          <a:p>
            <a:pPr marL="800100" lvl="1" indent="-342900" algn="just">
              <a:buFont typeface="Arial" panose="020B0604020202020204" pitchFamily="34" charset="0"/>
              <a:buChar char="•"/>
            </a:pPr>
            <a:r>
              <a:rPr lang="pl-PL" sz="2200" dirty="0">
                <a:latin typeface="+mn-lt"/>
              </a:rPr>
              <a:t>zajęcia dla uczniów + wyposażenie pracowni</a:t>
            </a:r>
          </a:p>
          <a:p>
            <a:pPr marL="800100" lvl="1" indent="-342900" algn="just">
              <a:buFont typeface="Arial" panose="020B0604020202020204" pitchFamily="34" charset="0"/>
              <a:buChar char="•"/>
            </a:pPr>
            <a:endParaRPr lang="pl-PL" sz="2200" dirty="0">
              <a:latin typeface="+mn-lt"/>
            </a:endParaRPr>
          </a:p>
          <a:p>
            <a:pPr marL="800100" lvl="1" indent="-342900" algn="just">
              <a:buFont typeface="Arial" panose="020B0604020202020204" pitchFamily="34" charset="0"/>
              <a:buChar char="•"/>
            </a:pPr>
            <a:r>
              <a:rPr lang="pl-PL" sz="2200" dirty="0">
                <a:latin typeface="+mn-lt"/>
              </a:rPr>
              <a:t>wyposażenie + doskonalenie nauczycieli (forma wsparcia z typu projektu 10.2.G)</a:t>
            </a:r>
          </a:p>
          <a:p>
            <a:pPr marL="800100" lvl="1" indent="-342900" algn="just">
              <a:buFont typeface="Arial" panose="020B0604020202020204" pitchFamily="34" charset="0"/>
              <a:buChar char="•"/>
            </a:pPr>
            <a:endParaRPr lang="pl-PL" sz="2200" dirty="0">
              <a:latin typeface="+mn-lt"/>
            </a:endParaRPr>
          </a:p>
          <a:p>
            <a:pPr marL="800100" lvl="1" indent="-342900" algn="just">
              <a:buFont typeface="Arial" panose="020B0604020202020204" pitchFamily="34" charset="0"/>
              <a:buChar char="•"/>
            </a:pPr>
            <a:r>
              <a:rPr lang="pl-PL" sz="2200" dirty="0">
                <a:latin typeface="+mn-lt"/>
              </a:rPr>
              <a:t>wyposażenie + oświadczenie, że zajęcia będą realizowane poza projektem</a:t>
            </a:r>
          </a:p>
          <a:p>
            <a:pPr marL="800100" lvl="1" indent="-342900" algn="just">
              <a:buFont typeface="Arial" panose="020B0604020202020204" pitchFamily="34" charset="0"/>
              <a:buChar char="•"/>
            </a:pPr>
            <a:endParaRPr lang="pl-PL" sz="2200" dirty="0">
              <a:latin typeface="+mn-lt"/>
            </a:endParaRPr>
          </a:p>
          <a:p>
            <a:pPr marL="800100" lvl="1" indent="-342900" algn="just">
              <a:buFont typeface="Arial" panose="020B0604020202020204" pitchFamily="34" charset="0"/>
              <a:buChar char="•"/>
            </a:pPr>
            <a:r>
              <a:rPr lang="pl-PL" sz="2200" dirty="0">
                <a:latin typeface="+mn-lt"/>
              </a:rPr>
              <a:t>wyposażenie + oświadczenie, że doskonalenie nauczycieli zostanie zrealizowane poza projektem (bądź nauczyciele są już przeszkoleni)</a:t>
            </a:r>
          </a:p>
          <a:p>
            <a:pPr lvl="1" algn="just">
              <a:buFont typeface="Arial" pitchFamily="34" charset="0"/>
              <a:buChar char="•"/>
            </a:pPr>
            <a:endParaRPr lang="pl-PL" sz="2200" dirty="0">
              <a:latin typeface="+mn-lt"/>
            </a:endParaRPr>
          </a:p>
          <a:p>
            <a:pPr lvl="1" algn="just">
              <a:buFont typeface="Arial" pitchFamily="34" charset="0"/>
              <a:buChar char="•"/>
            </a:pPr>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buFont typeface="Wingdings" pitchFamily="2" charset="2"/>
              <a:buChar char="ü"/>
            </a:pPr>
            <a:r>
              <a:rPr lang="pl-PL" sz="1900" b="1" u="sng" dirty="0">
                <a:latin typeface="+mn-lt"/>
              </a:rPr>
              <a:t>może być </a:t>
            </a:r>
            <a:r>
              <a:rPr lang="pl-PL" sz="1900" dirty="0">
                <a:latin typeface="+mn-lt"/>
              </a:rPr>
              <a:t>zgodne z </a:t>
            </a:r>
            <a:r>
              <a:rPr lang="pl-PL" sz="1900" b="1" dirty="0">
                <a:latin typeface="+mn-lt"/>
              </a:rPr>
              <a:t>katalogiem wyposażenia pracowni przyrodniczych </a:t>
            </a:r>
            <a:r>
              <a:rPr lang="pl-PL" sz="1900" dirty="0">
                <a:latin typeface="+mn-lt"/>
              </a:rPr>
              <a:t>opracowanym przez MEN na stronie: </a:t>
            </a:r>
            <a:r>
              <a:rPr lang="pl-PL" sz="1900" dirty="0">
                <a:latin typeface="+mn-lt"/>
                <a:hlinkClick r:id="rId4"/>
              </a:rPr>
              <a:t>http://efs.men.gov.pl</a:t>
            </a:r>
            <a:r>
              <a:rPr lang="pl-PL" sz="1900" dirty="0">
                <a:latin typeface="+mn-lt"/>
              </a:rPr>
              <a:t>;</a:t>
            </a:r>
          </a:p>
          <a:p>
            <a:pPr marL="457200" lvl="0" indent="-457200" algn="just">
              <a:buFont typeface="Wingdings" pitchFamily="2" charset="2"/>
              <a:buChar char="ü"/>
            </a:pPr>
            <a:endParaRPr lang="pl-PL" sz="1900" dirty="0">
              <a:latin typeface="+mn-lt"/>
            </a:endParaRPr>
          </a:p>
          <a:p>
            <a:pPr marL="457200" lvl="0" indent="-457200" algn="just">
              <a:buFont typeface="Wingdings" pitchFamily="2" charset="2"/>
              <a:buChar char="ü"/>
            </a:pPr>
            <a:r>
              <a:rPr lang="pl-PL" sz="1900" b="1" dirty="0">
                <a:latin typeface="+mn-lt"/>
              </a:rPr>
              <a:t>katalog ma charakter otwarty i pomocniczy</a:t>
            </a:r>
            <a:r>
              <a:rPr lang="pl-PL" sz="1900" dirty="0">
                <a:latin typeface="+mn-lt"/>
              </a:rPr>
              <a:t>;</a:t>
            </a:r>
          </a:p>
          <a:p>
            <a:pPr marL="457200" lvl="0" indent="-457200" algn="just">
              <a:buFont typeface="Wingdings" pitchFamily="2" charset="2"/>
              <a:buChar char="ü"/>
            </a:pPr>
            <a:endParaRPr lang="pl-PL" sz="1900" dirty="0">
              <a:latin typeface="+mn-lt"/>
            </a:endParaRPr>
          </a:p>
          <a:p>
            <a:pPr marL="457200" indent="-457200" algn="just">
              <a:buFont typeface="Wingdings" pitchFamily="2" charset="2"/>
              <a:buChar char="ü"/>
            </a:pPr>
            <a:r>
              <a:rPr lang="pl-PL" sz="1900" dirty="0">
                <a:latin typeface="+mn-lt"/>
              </a:rPr>
              <a:t>zakupione wyposażenie powinno być dostosowane do </a:t>
            </a:r>
            <a:r>
              <a:rPr lang="pl-PL" sz="1900" b="1" dirty="0">
                <a:latin typeface="+mn-lt"/>
              </a:rPr>
              <a:t>odpowiedniego etapu edukacyjnego</a:t>
            </a:r>
            <a:r>
              <a:rPr lang="pl-PL" sz="1900" dirty="0">
                <a:latin typeface="+mn-lt"/>
              </a:rPr>
              <a:t> i w przypadku szkół ponadgimnazjalnych i ponadpodstawowych </a:t>
            </a:r>
            <a:r>
              <a:rPr lang="pl-PL" sz="1900" b="1" dirty="0">
                <a:latin typeface="+mn-lt"/>
              </a:rPr>
              <a:t>do zakresu realizacji podstawy programowej kształcenia ogólnego w poszczególnych typach szkół </a:t>
            </a:r>
            <a:r>
              <a:rPr lang="pl-PL" sz="1900" dirty="0">
                <a:latin typeface="+mn-lt"/>
              </a:rPr>
              <a:t>(podstawowego lub rozszerzonego).</a:t>
            </a:r>
          </a:p>
          <a:p>
            <a:pPr marL="457200" lvl="0" indent="-457200" algn="just">
              <a:buFont typeface="Wingdings" pitchFamily="2" charset="2"/>
              <a:buChar char="ü"/>
            </a:pPr>
            <a:endParaRPr lang="pl-PL" sz="1900" dirty="0">
              <a:latin typeface="+mn-lt"/>
            </a:endParaRP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matematyczno-przyrodniczych uczniów:</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r>
              <a:rPr lang="pl-PL" sz="4800" dirty="0" err="1">
                <a:latin typeface="+mn-lt"/>
              </a:rPr>
              <a:t>lu</a:t>
            </a:r>
            <a:r>
              <a:rPr lang="pl-PL" sz="4800" dirty="0">
                <a:latin typeface="+mn-lt"/>
              </a:rPr>
              <a:t> w latach 2014-2020 w ramach PO WER;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a:t>
            </a:r>
            <a:r>
              <a:rPr lang="pl-PL" sz="2400" dirty="0">
                <a:latin typeface="+mn-lt"/>
              </a:rPr>
              <a:t>, ze szczególnym uwzględnieniem uczniów o specjalnych potrzebach edukacyjnych i rozwojowych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z przynajmniej jednego </a:t>
            </a:r>
            <a:r>
              <a:rPr lang="pl-PL" sz="2400" b="1" u="sng" dirty="0">
                <a:latin typeface="+mn-lt"/>
              </a:rPr>
              <a:t>spośród nauczanych przedmiotów szkolnych, rozwijających kompetencje kluczowe. </a:t>
            </a:r>
          </a:p>
          <a:p>
            <a:pPr algn="just"/>
            <a:endParaRPr lang="pl-PL" sz="2400" b="1" u="sng" dirty="0">
              <a:latin typeface="+mn-lt"/>
            </a:endParaRP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Beneficjentów.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Partnerzy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a:t>
            </a:r>
            <a:r>
              <a:rPr lang="pl-PL" sz="3200" dirty="0">
                <a:latin typeface="+mn-lt"/>
              </a:rPr>
              <a:t>do rozpoznawania potrzeb rozwojowych, edukacyjnych i możliwości psychofizycznych, kształcenia oraz wspomagania rozwoju i prowadzenia terapii uczniów ze specjalnymi potrzebami edukacyjnymi i rozwojowymi</a:t>
            </a:r>
            <a:r>
              <a:rPr lang="pl-PL" sz="3200" b="1" dirty="0">
                <a:latin typeface="+mn-lt"/>
              </a:rPr>
              <a:t>,</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buAutoNum type="alphaLcParenR"/>
            </a:pPr>
            <a:r>
              <a:rPr lang="pl-PL" sz="3200" dirty="0">
                <a:latin typeface="+mn-lt"/>
              </a:rPr>
              <a:t>wsparcie uczniów ze specjalnymi potrzebami rozwojowymi i edukacyjnymi, w tym uczniów młodszych w ramach </a:t>
            </a:r>
            <a:r>
              <a:rPr lang="pl-PL" sz="3200" b="1" dirty="0">
                <a:latin typeface="+mn-lt"/>
              </a:rPr>
              <a:t>zajęć uzupełniających ofertę szkoły </a:t>
            </a:r>
            <a:r>
              <a:rPr lang="pl-PL" sz="3200" dirty="0">
                <a:latin typeface="+mn-lt"/>
              </a:rPr>
              <a:t>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r>
              <a:rPr lang="pl-PL" sz="2800" dirty="0">
                <a:latin typeface="+mn-lt"/>
              </a:rPr>
              <a:t>Doposażenie </a:t>
            </a:r>
          </a:p>
          <a:p>
            <a:pPr marL="514350" indent="-514350" algn="ctr"/>
            <a:r>
              <a:rPr lang="pl-PL" sz="2800" dirty="0">
                <a:latin typeface="+mn-lt"/>
              </a:rPr>
              <a:t>(</a:t>
            </a:r>
            <a:r>
              <a:rPr lang="pl-PL" sz="2800" i="1" dirty="0">
                <a:latin typeface="+mn-lt"/>
              </a:rPr>
              <a:t>pomoce dydaktyczne, specjalistyczny sprzęt, podręczniki szkolne, materiały dydaktyczne</a:t>
            </a:r>
            <a:r>
              <a:rPr lang="pl-PL" sz="2800" dirty="0">
                <a:latin typeface="+mn-lt"/>
              </a:rPr>
              <a:t>)  </a:t>
            </a:r>
          </a:p>
          <a:p>
            <a:pPr marL="514350" indent="-514350" algn="ctr"/>
            <a:r>
              <a:rPr lang="pl-PL" sz="2800" dirty="0">
                <a:latin typeface="+mn-lt"/>
              </a:rPr>
              <a:t>może być </a:t>
            </a:r>
          </a:p>
          <a:p>
            <a:pPr marL="514350" indent="-514350" algn="ctr"/>
            <a:r>
              <a:rPr lang="pl-PL" sz="2800" dirty="0">
                <a:latin typeface="+mn-lt"/>
              </a:rPr>
              <a:t>wsparciem uzupełniającym dla </a:t>
            </a:r>
          </a:p>
          <a:p>
            <a:pPr marL="514350" indent="-514350" algn="ctr"/>
            <a:r>
              <a:rPr lang="pl-PL" sz="2800" dirty="0">
                <a:latin typeface="+mn-lt"/>
              </a:rPr>
              <a:t>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kwalifikowalne m.in.:</a:t>
            </a:r>
          </a:p>
          <a:p>
            <a:pPr marL="342900" indent="-342900" algn="just">
              <a:buFont typeface="Arial" panose="020B0604020202020204" pitchFamily="34" charset="0"/>
              <a:buChar char="•"/>
            </a:pPr>
            <a:r>
              <a:rPr lang="pl-PL" sz="2000" b="1" dirty="0">
                <a:solidFill>
                  <a:schemeClr val="tx1"/>
                </a:solidFill>
              </a:rPr>
              <a:t>materiały do prowadzenia diagnozy </a:t>
            </a:r>
            <a:r>
              <a:rPr lang="pl-PL" sz="2000" dirty="0">
                <a:solidFill>
                  <a:schemeClr val="tx1"/>
                </a:solidFill>
              </a:rPr>
              <a:t>oraz działań ukierunkowanych na wspieranie edukacji włączającej, rozwijanie potencjału rozwojowego uczniów oraz poprawę funkcjonowania uczniów, w szczególności w zakresie komunikowania się z innymi, uczenia się oraz kompetencji emocjonalno-społecznych;</a:t>
            </a:r>
          </a:p>
          <a:p>
            <a:pPr marL="342900" indent="-342900" algn="just">
              <a:buFont typeface="Arial" panose="020B0604020202020204" pitchFamily="34" charset="0"/>
              <a:buChar char="•"/>
            </a:pPr>
            <a:r>
              <a:rPr lang="pl-PL" sz="2000" b="1" dirty="0">
                <a:solidFill>
                  <a:schemeClr val="tx1"/>
                </a:solidFill>
              </a:rPr>
              <a:t>specjalistyczny sprzęt</a:t>
            </a:r>
            <a:r>
              <a:rPr lang="pl-PL" sz="2000" dirty="0">
                <a:solidFill>
                  <a:schemeClr val="tx1"/>
                </a:solidFill>
              </a:rPr>
              <a:t>, wspierający funkcjonowanie uczniów z niepełnosprawnością;</a:t>
            </a:r>
          </a:p>
          <a:p>
            <a:pPr marL="342900" indent="-342900" algn="just">
              <a:buFont typeface="Arial" panose="020B0604020202020204" pitchFamily="34" charset="0"/>
              <a:buChar char="•"/>
            </a:pPr>
            <a:r>
              <a:rPr lang="pl-PL" sz="2000" b="1" dirty="0">
                <a:solidFill>
                  <a:schemeClr val="tx1"/>
                </a:solidFill>
              </a:rPr>
              <a:t>specjalistyczne oprogramowanie</a:t>
            </a:r>
            <a:r>
              <a:rPr lang="pl-PL" sz="2000" dirty="0">
                <a:solidFill>
                  <a:schemeClr val="tx1"/>
                </a:solidFill>
              </a:rPr>
              <a:t>;</a:t>
            </a:r>
          </a:p>
          <a:p>
            <a:pPr marL="342900" indent="-342900" algn="just">
              <a:buFont typeface="Arial" panose="020B0604020202020204" pitchFamily="34" charset="0"/>
              <a:buChar char="•"/>
            </a:pPr>
            <a:r>
              <a:rPr lang="pl-PL" sz="2000" b="1" dirty="0">
                <a:solidFill>
                  <a:schemeClr val="tx1"/>
                </a:solidFill>
              </a:rPr>
              <a:t>podręczniki szkolne i materiały dydaktyczne </a:t>
            </a:r>
            <a:r>
              <a:rPr lang="pl-PL" sz="2000" dirty="0">
                <a:solidFill>
                  <a:schemeClr val="tx1"/>
                </a:solidFill>
              </a:rPr>
              <a:t>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5812821"/>
            <a:ext cx="554475" cy="34440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klas IV-VIII szkoły podstawowej (wyjątek: PWS dla uczniów z niepełnosprawnością – na każdym etapie)</a:t>
            </a:r>
          </a:p>
          <a:p>
            <a:pPr algn="just"/>
            <a:r>
              <a:rPr lang="pl-PL" sz="1600" b="1" dirty="0">
                <a:solidFill>
                  <a:schemeClr val="tx1"/>
                </a:solidFill>
                <a:cs typeface="Arial" pitchFamily="34" charset="0"/>
              </a:rPr>
              <a:t>3 formy wsparcia</a:t>
            </a:r>
            <a:r>
              <a:rPr lang="pl-PL" sz="1600" dirty="0">
                <a:solidFill>
                  <a:schemeClr val="tx1"/>
                </a:solidFill>
                <a:cs typeface="Arial" pitchFamily="34" charset="0"/>
              </a:rPr>
              <a:t>:</a:t>
            </a:r>
          </a:p>
          <a:p>
            <a:pPr marL="457200" indent="-457200" algn="just">
              <a:buAutoNum type="alphaLcParenR"/>
            </a:pPr>
            <a:r>
              <a:rPr lang="pl-PL" sz="1600" dirty="0">
                <a:solidFill>
                  <a:schemeClr val="tx1"/>
                </a:solidFill>
                <a:cs typeface="Arial" pitchFamily="34" charset="0"/>
              </a:rPr>
              <a:t>doposażenie</a:t>
            </a:r>
          </a:p>
          <a:p>
            <a:pPr marL="457200" indent="-457200" algn="just">
              <a:buAutoNum type="alphaLcParenR"/>
            </a:pPr>
            <a:r>
              <a:rPr lang="pl-PL" sz="1600" dirty="0">
                <a:solidFill>
                  <a:schemeClr val="tx1"/>
                </a:solidFill>
                <a:cs typeface="Arial" pitchFamily="34" charset="0"/>
              </a:rPr>
              <a:t>wsparcie uczniów</a:t>
            </a:r>
          </a:p>
          <a:p>
            <a:pPr marL="457200" indent="-457200" algn="just">
              <a:buAutoNum type="alphaLcParenR"/>
            </a:pPr>
            <a:r>
              <a:rPr lang="pl-PL" sz="1600" dirty="0">
                <a:solidFill>
                  <a:schemeClr val="tx1"/>
                </a:solidFill>
              </a:rPr>
              <a:t>przygotowanie nauczycieli do prowadzenia procesu indywidualizacji pracy z uczniem (forma wsparcia z typu projektu 10.2.G)</a:t>
            </a: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na każdym etapie edukacyjnym</a:t>
            </a:r>
          </a:p>
        </p:txBody>
      </p:sp>
      <p:sp>
        <p:nvSpPr>
          <p:cNvPr id="8" name="pole tekstowe 7"/>
          <p:cNvSpPr txBox="1"/>
          <p:nvPr/>
        </p:nvSpPr>
        <p:spPr>
          <a:xfrm>
            <a:off x="7596335" y="5301207"/>
            <a:ext cx="525645" cy="856015"/>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a:t>
            </a:r>
            <a:r>
              <a:rPr lang="pl-PL" sz="2000" dirty="0" err="1">
                <a:solidFill>
                  <a:schemeClr val="tx1"/>
                </a:solidFill>
              </a:rPr>
              <a:t>korekcyjno</a:t>
            </a:r>
            <a:r>
              <a:rPr lang="pl-PL" sz="2000" dirty="0">
                <a:solidFill>
                  <a:schemeClr val="tx1"/>
                </a:solidFill>
              </a:rPr>
              <a:t>–kompensacyjne,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7668343" y="5812821"/>
            <a:ext cx="453637" cy="344402"/>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Rozporządzeniami Ministra Edukacji Narodowej z 2013 r. i z 2017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i umiejętności uniwersalnych </a:t>
            </a:r>
            <a:r>
              <a:rPr lang="pl-PL" sz="2000" dirty="0">
                <a:solidFill>
                  <a:schemeClr val="tx1"/>
                </a:solidFill>
              </a:rPr>
              <a:t>niezbędnych na rynku pracy</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a:t>
            </a:r>
            <a:r>
              <a:rPr lang="pl-PL" sz="2000" b="1" dirty="0">
                <a:solidFill>
                  <a:schemeClr val="tx1"/>
                </a:solidFill>
              </a:rPr>
              <a:t>10.2.A </a:t>
            </a:r>
            <a:br>
              <a:rPr lang="pl-PL" sz="2000" b="1" dirty="0">
                <a:solidFill>
                  <a:schemeClr val="tx1"/>
                </a:solidFill>
              </a:rPr>
            </a:br>
            <a:r>
              <a:rPr lang="pl-PL" sz="2000" b="1" dirty="0">
                <a:solidFill>
                  <a:schemeClr val="tx1"/>
                </a:solidFill>
              </a:rPr>
              <a:t>lub w ramach pomocy stypendialnej </a:t>
            </a:r>
            <a:r>
              <a:rPr lang="pl-PL" sz="2000" dirty="0">
                <a:solidFill>
                  <a:schemeClr val="tx1"/>
                </a:solidFill>
              </a:rPr>
              <a:t>w typie projektu </a:t>
            </a:r>
            <a:r>
              <a:rPr lang="pl-PL" sz="2000" b="1" dirty="0">
                <a:solidFill>
                  <a:schemeClr val="tx1"/>
                </a:solidFill>
              </a:rPr>
              <a:t>10.2.C</a:t>
            </a:r>
            <a:endParaRPr lang="pl-PL" sz="2000" dirty="0">
              <a:solidFill>
                <a:schemeClr val="tx1"/>
              </a:solidFill>
            </a:endParaRP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5517231"/>
            <a:ext cx="626483" cy="639991"/>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70000" lnSpcReduction="20000"/>
          </a:bodyPr>
          <a:lstStyle/>
          <a:p>
            <a:pPr marL="0" indent="0">
              <a:buNone/>
            </a:pPr>
            <a:endParaRPr lang="pl-PL" sz="3200" b="1" i="1" u="sng" dirty="0">
              <a:latin typeface="+mn-lt"/>
            </a:endParaRPr>
          </a:p>
          <a:p>
            <a:pPr marL="514350" indent="-514350" algn="ctr"/>
            <a:endParaRPr lang="pl-PL" sz="3200" dirty="0">
              <a:latin typeface="+mn-lt"/>
            </a:endParaRPr>
          </a:p>
          <a:p>
            <a:pPr algn="just"/>
            <a:r>
              <a:rPr lang="pl-PL" sz="3200" dirty="0">
                <a:latin typeface="+mn-lt"/>
              </a:rPr>
              <a:t>Wsparcie może obejmować:</a:t>
            </a:r>
          </a:p>
          <a:p>
            <a:pPr algn="just"/>
            <a:endParaRPr lang="pl-PL" sz="3200" dirty="0">
              <a:latin typeface="+mn-lt"/>
            </a:endParaRPr>
          </a:p>
          <a:p>
            <a:pPr algn="just"/>
            <a:r>
              <a:rPr lang="pl-PL" sz="3200" dirty="0">
                <a:latin typeface="+mn-lt"/>
              </a:rPr>
              <a:t>a) </a:t>
            </a:r>
            <a:r>
              <a:rPr lang="pl-PL" sz="3200" b="1" dirty="0">
                <a:latin typeface="+mn-lt"/>
              </a:rPr>
              <a:t>uzyskiwanie kwalifikacji doradców </a:t>
            </a:r>
            <a:r>
              <a:rPr lang="pl-PL" sz="3200" b="1" dirty="0" err="1">
                <a:latin typeface="+mn-lt"/>
              </a:rPr>
              <a:t>edukacyjno</a:t>
            </a:r>
            <a:r>
              <a:rPr lang="pl-PL" sz="3200" b="1" dirty="0">
                <a:latin typeface="+mn-lt"/>
              </a:rPr>
              <a:t> - zawodowych </a:t>
            </a:r>
            <a:r>
              <a:rPr lang="pl-PL" sz="3200" dirty="0">
                <a:latin typeface="+mn-lt"/>
              </a:rPr>
              <a:t>przez osoby realizujące zadania z zakresu doradztwa zawodowego w szkołach i placówkach, które nie posiadają kwalifikacji z tego zakresu oraz </a:t>
            </a:r>
            <a:r>
              <a:rPr lang="pl-PL" sz="3200" b="1" dirty="0">
                <a:latin typeface="+mn-lt"/>
              </a:rPr>
              <a:t>podnoszenie kwalifikacji doradców edukacyjno-zawodowych</a:t>
            </a:r>
            <a:r>
              <a:rPr lang="pl-PL" sz="3200" dirty="0">
                <a:latin typeface="+mn-lt"/>
              </a:rPr>
              <a:t>, realizujących zadania z zakresu doradztwa zawodowego w szkołach; </a:t>
            </a:r>
          </a:p>
          <a:p>
            <a:pPr algn="just"/>
            <a:endParaRPr lang="pl-PL" sz="3200" dirty="0">
              <a:latin typeface="+mn-lt"/>
            </a:endParaRPr>
          </a:p>
          <a:p>
            <a:pPr algn="just"/>
            <a:r>
              <a:rPr lang="pl-PL" sz="3200" dirty="0">
                <a:latin typeface="+mn-lt"/>
              </a:rPr>
              <a:t>b) Tworzenie Punktów Informacji i Kariery (</a:t>
            </a:r>
            <a:r>
              <a:rPr lang="pl-PL" sz="3200" b="1" dirty="0">
                <a:latin typeface="+mn-lt"/>
              </a:rPr>
              <a:t>PIK</a:t>
            </a:r>
            <a:r>
              <a:rPr lang="pl-PL" sz="3200" dirty="0">
                <a:latin typeface="+mn-lt"/>
              </a:rPr>
              <a:t>); </a:t>
            </a:r>
          </a:p>
          <a:p>
            <a:pPr algn="just"/>
            <a:endParaRPr lang="pl-PL" sz="3200" dirty="0">
              <a:latin typeface="+mn-lt"/>
            </a:endParaRPr>
          </a:p>
          <a:p>
            <a:pPr algn="just"/>
            <a:r>
              <a:rPr lang="pl-PL" sz="3200" dirty="0">
                <a:latin typeface="+mn-lt"/>
              </a:rPr>
              <a:t>c) </a:t>
            </a:r>
            <a:r>
              <a:rPr lang="pl-PL" sz="3200" b="1" dirty="0">
                <a:latin typeface="+mn-lt"/>
              </a:rPr>
              <a:t>zewnętrzne 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92500"/>
          </a:bodyPr>
          <a:lstStyle/>
          <a:p>
            <a:pPr algn="ctr"/>
            <a:endParaRPr lang="pl-PL" sz="2000" b="1" dirty="0">
              <a:latin typeface="+mn-lt"/>
              <a:cs typeface="Arial" pitchFamily="34" charset="0"/>
            </a:endParaRP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a:t>
            </a:r>
            <a:r>
              <a:rPr lang="pl-PL" sz="2100" b="1" dirty="0">
                <a:latin typeface="+mn-lt"/>
              </a:rPr>
              <a:t>z wyłączeniem słuchaczy szkół dla dorosłych</a:t>
            </a:r>
            <a:r>
              <a:rPr lang="pl-PL" sz="2100" dirty="0">
                <a:latin typeface="+mn-lt"/>
              </a:rPr>
              <a:t>);</a:t>
            </a: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 i umiejętności uniwersalnych</a:t>
            </a:r>
            <a:r>
              <a:rPr lang="pl-PL" sz="2400" dirty="0">
                <a:latin typeface="+mn-lt"/>
              </a:rPr>
              <a:t> niezbędnych na rynku pracy uczniów, </a:t>
            </a:r>
            <a:r>
              <a:rPr lang="pl-PL" sz="2400" b="1" dirty="0">
                <a:latin typeface="+mn-lt"/>
              </a:rPr>
              <a:t>nauczania eksperymentalnego</a:t>
            </a:r>
            <a:r>
              <a:rPr lang="pl-PL" sz="2400" dirty="0">
                <a:latin typeface="+mn-lt"/>
              </a:rPr>
              <a:t>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565337392"/>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1202301153"/>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612610904"/>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3520734700"/>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472817975"/>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 lub w latach 2014-2020 w ramach PO WER;</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val="2866962503"/>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a:t>
            </a:r>
            <a:r>
              <a:rPr lang="pl-PL" sz="1700" b="1" dirty="0">
                <a:solidFill>
                  <a:srgbClr val="FF0000"/>
                </a:solidFill>
                <a:latin typeface="+mn-lt"/>
              </a:rPr>
              <a:t>10% finansowania unijnego na poziomie projektu</a:t>
            </a:r>
            <a:r>
              <a:rPr lang="pl-PL" sz="1700" b="1" dirty="0">
                <a:latin typeface="+mn-lt"/>
              </a:rPr>
              <a:t>.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wyższej niż 10 000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solidFill>
                  <a:srgbClr val="FF0000"/>
                </a:solidFill>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środków trwałych oraz wydatków w ramach cross-</a:t>
            </a:r>
            <a:r>
              <a:rPr lang="pl-PL" sz="1700" b="1" dirty="0" err="1">
                <a:latin typeface="+mn-lt"/>
              </a:rPr>
              <a:t>financingu</a:t>
            </a:r>
            <a:r>
              <a:rPr lang="pl-PL" sz="1700" b="1" dirty="0">
                <a:latin typeface="+mn-lt"/>
              </a:rPr>
              <a:t> nie może przekroczyć </a:t>
            </a:r>
            <a:r>
              <a:rPr lang="pl-PL" sz="1700" b="1" dirty="0">
                <a:solidFill>
                  <a:srgbClr val="FF0000"/>
                </a:solidFill>
                <a:latin typeface="+mn-lt"/>
              </a:rPr>
              <a:t>30% wydatków projektu.</a:t>
            </a:r>
          </a:p>
          <a:p>
            <a:pPr algn="ctr"/>
            <a:endParaRPr lang="pl-PL" sz="2000" b="1" dirty="0">
              <a:latin typeface="+mn-lt"/>
              <a:cs typeface="Arial" pitchFamily="34" charset="0"/>
            </a:endParaRPr>
          </a:p>
        </p:txBody>
      </p:sp>
    </p:spTree>
    <p:extLst>
      <p:ext uri="{BB962C8B-B14F-4D97-AF65-F5344CB8AC3E}">
        <p14:creationId xmlns:p14="http://schemas.microsoft.com/office/powerpoint/2010/main" val="2915601984"/>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graphicFrame>
        <p:nvGraphicFramePr>
          <p:cNvPr id="6" name="Diagram 5"/>
          <p:cNvGraphicFramePr/>
          <p:nvPr>
            <p:extLst>
              <p:ext uri="{D42A27DB-BD31-4B8C-83A1-F6EECF244321}">
                <p14:modId xmlns:p14="http://schemas.microsoft.com/office/powerpoint/2010/main" val="2827704459"/>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476897"/>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a:solidFill>
                  <a:schemeClr val="tx1"/>
                </a:solidFill>
              </a:rPr>
              <a:t>listopad 2020 roku</a:t>
            </a:r>
            <a:r>
              <a:rPr lang="pl-PL" sz="2800" dirty="0">
                <a:solidFill>
                  <a:schemeClr val="tx1"/>
                </a:solidFill>
              </a:rPr>
              <a:t>, w przypadku gdy ocenie podlegać będzie </a:t>
            </a:r>
            <a:r>
              <a:rPr lang="pl-PL" sz="2800" b="1" dirty="0">
                <a:solidFill>
                  <a:schemeClr val="tx1"/>
                </a:solidFill>
              </a:rPr>
              <a:t>do 100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a:solidFill>
                  <a:schemeClr val="tx1"/>
                </a:solidFill>
              </a:rPr>
              <a:t>grudzień 2020 roku</a:t>
            </a:r>
            <a:r>
              <a:rPr lang="pl-PL" sz="2800" dirty="0">
                <a:solidFill>
                  <a:schemeClr val="tx1"/>
                </a:solidFill>
              </a:rPr>
              <a:t>, w przypadku gdy ocenie podlegać będzie </a:t>
            </a:r>
            <a:r>
              <a:rPr lang="pl-PL" sz="2800" b="1" dirty="0">
                <a:solidFill>
                  <a:schemeClr val="tx1"/>
                </a:solidFill>
              </a:rPr>
              <a:t>powyżej 100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120493592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r>
              <a:rPr lang="pl-PL" sz="1600" b="1" dirty="0">
                <a:latin typeface="+mj-lt"/>
              </a:rPr>
              <a:t>Czy dany podmiot występuje </a:t>
            </a:r>
            <a:r>
              <a:rPr lang="pl-PL" sz="1600" b="1" dirty="0">
                <a:solidFill>
                  <a:srgbClr val="FF0000"/>
                </a:solidFill>
                <a:latin typeface="+mj-lt"/>
              </a:rPr>
              <a:t>maksymalnie w 4 projektach </a:t>
            </a:r>
            <a:r>
              <a:rPr lang="pl-PL" sz="1600" b="1" dirty="0">
                <a:latin typeface="+mj-lt"/>
              </a:rPr>
              <a:t>złożonych w danym naborze jako samodzielny Wnioskodawca, lider i Partner w projekcie?</a:t>
            </a:r>
          </a:p>
          <a:p>
            <a:pPr algn="just"/>
            <a:endParaRPr lang="pl-PL" sz="1600" b="1" dirty="0">
              <a:latin typeface="+mn-lt"/>
            </a:endParaRPr>
          </a:p>
          <a:p>
            <a:pPr algn="just"/>
            <a:r>
              <a:rPr lang="pl-PL" sz="1600" dirty="0">
                <a:latin typeface="+mj-lt"/>
              </a:rPr>
              <a:t>Zadaniem kryterium jest wyeliminowanie ryzyka powielania się wsparcia skierowanego do tej samej grupy docelowej. Kryterium zostanie zweryfikowane na podstawie rejestru złożonych wniosków prowadzonego przez Instytucję Organizującą Konkurs. W przypadku występowania danego podmiotu jako Wnioskodawca, lider i Partner w więcej niż czterech projektach złożonych w danym naborze, Instytucja Organizująca Konkurs odrzuca wszystkie złożone projekty w odpowiedzi na konkurs, w związku z niespełnieniem przez Wnioskodawcę lub Partnera kryterium. W przypadku wycofania projektu przed zakończeniem naboru Wnioskodawca ma prawo złożyć kolejny.</a:t>
            </a:r>
            <a:endParaRPr lang="pl-PL" sz="1600" b="1" dirty="0">
              <a:latin typeface="+mj-lt"/>
            </a:endParaRPr>
          </a:p>
          <a:p>
            <a:pPr algn="just"/>
            <a:endParaRPr lang="pl-PL" sz="1600"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4125677417"/>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val="5740528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6 kryteriów dostępu</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dirty="0"/>
          </a:p>
          <a:p>
            <a:pPr algn="just"/>
            <a:r>
              <a:rPr lang="pl-PL" sz="1600" dirty="0">
                <a:latin typeface="+mj-lt"/>
              </a:rPr>
              <a:t>Dopuszcza się jednokrotne skierowanie projektu do poprawy/uzupełnienia w zakresie skutkującym jego spełnieniem. Niespełnienie kryterium po wezwaniu do uzupełnienia/ poprawy skutkuje jego odrzuceniem.</a:t>
            </a:r>
            <a:endParaRPr lang="pl-PL" sz="1600" b="1" dirty="0">
              <a:latin typeface="+mj-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10525</TotalTime>
  <Words>8352</Words>
  <Application>Microsoft Office PowerPoint</Application>
  <PresentationFormat>Pokaz na ekranie (4:3)</PresentationFormat>
  <Paragraphs>1205</Paragraphs>
  <Slides>81</Slides>
  <Notes>81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81</vt:i4>
      </vt:variant>
    </vt:vector>
  </HeadingPairs>
  <TitlesOfParts>
    <vt:vector size="85" baseType="lpstr">
      <vt:lpstr>Arial</vt:lpstr>
      <vt:lpstr>Calibri</vt:lpstr>
      <vt:lpstr>Wingdings</vt:lpstr>
      <vt:lpstr>plik</vt:lpstr>
      <vt:lpstr>Prezentacja programu PowerPoint</vt:lpstr>
      <vt:lpstr>Prezentacja programu PowerPoint</vt:lpstr>
      <vt:lpstr>Prezentacja programu PowerPoint</vt:lpstr>
      <vt:lpstr>Kwota środków europejskich przeznaczona na konkurs</vt:lpstr>
      <vt:lpstr>Prezentacja programu PowerPoint</vt:lpstr>
      <vt:lpstr>Prezentacja programu PowerPoint</vt:lpstr>
      <vt:lpstr>Prezentacja programu PowerPoint</vt:lpstr>
      <vt:lpstr>6 kryteriów dostępu</vt:lpstr>
      <vt:lpstr>6 kryteriów dostępu</vt:lpstr>
      <vt:lpstr>6 kryteriów dostępu</vt:lpstr>
      <vt:lpstr>6 kryteriów dostępu</vt:lpstr>
      <vt:lpstr>6 kryteriów dostępu</vt:lpstr>
      <vt:lpstr>6 kryteriów dostępu</vt:lpstr>
      <vt:lpstr>Diagnoza potrzeb edukacyjnych</vt:lpstr>
      <vt:lpstr>3 kryteria formalne specyficzne</vt:lpstr>
      <vt:lpstr>8 kryteriów formalnych</vt:lpstr>
      <vt:lpstr>8 kryteriów formalnych</vt:lpstr>
      <vt:lpstr>8 kryteriów formalnych</vt:lpstr>
      <vt:lpstr>8 kryteriów formalnych</vt:lpstr>
      <vt:lpstr>8 kryteriów formalnych</vt:lpstr>
      <vt:lpstr>8 kryteriów formalnych</vt:lpstr>
      <vt:lpstr>1 kryterium merytoryczne specyficzne</vt:lpstr>
      <vt:lpstr>7 kryteriów merytorycznych</vt:lpstr>
      <vt:lpstr>7 kryteriów merytorycznych</vt:lpstr>
      <vt:lpstr>7 kryteriów merytorycznych</vt:lpstr>
      <vt:lpstr>7 kryteriów merytorycznych</vt:lpstr>
      <vt:lpstr>7 kryteriów merytorycznych</vt:lpstr>
      <vt:lpstr>7 kryteriów merytorycznych</vt:lpstr>
      <vt:lpstr>7 kryteriów merytorycznych</vt:lpstr>
      <vt:lpstr>4 Kryteria horyzontalne</vt:lpstr>
      <vt:lpstr>Kryterium negocjacji</vt:lpstr>
      <vt:lpstr>Wskaźniki w ramach Działania 10.2</vt:lpstr>
      <vt:lpstr>Wskaźniki programowe – 6 wskaźników produktu</vt:lpstr>
      <vt:lpstr>Wskaźniki programowe – 6 wskaźników produktu cd.</vt:lpstr>
      <vt:lpstr>Wskaźniki programowe – 6 wskaźników produktu cd.</vt:lpstr>
      <vt:lpstr>Wskaźniki programowe – 4 wskaźniki rezultatu bezpośredniego</vt:lpstr>
      <vt:lpstr>Wskaźniki programowe – 4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wyposażenie w TIK</vt:lpstr>
      <vt:lpstr>TYP 10.2.A – warunki wyposażania w TIK</vt:lpstr>
      <vt:lpstr>TYP 10.2.A – sieci komputerowe lub bezprzewodowe</vt:lpstr>
      <vt:lpstr>TYP 10.2.A – wsparcie w zakresie TIK a OSE</vt:lpstr>
      <vt:lpstr>TYP 10.2.B – Nauczanie eksperymentalne</vt:lpstr>
      <vt:lpstr>TYP 10.2.B – Nauczanie eksperymentalne</vt:lpstr>
      <vt:lpstr>TYP 10.2.B – Wyposażenie pracowni przyrodniczych</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Dorota Szafko-Kocowska</cp:lastModifiedBy>
  <cp:revision>1002</cp:revision>
  <cp:lastPrinted>2015-09-17T13:52:11Z</cp:lastPrinted>
  <dcterms:created xsi:type="dcterms:W3CDTF">2010-12-31T07:04:34Z</dcterms:created>
  <dcterms:modified xsi:type="dcterms:W3CDTF">2020-03-03T07:01:26Z</dcterms:modified>
</cp:coreProperties>
</file>