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373" r:id="rId2"/>
    <p:sldId id="610" r:id="rId3"/>
    <p:sldId id="571" r:id="rId4"/>
    <p:sldId id="644" r:id="rId5"/>
    <p:sldId id="580" r:id="rId6"/>
    <p:sldId id="584" r:id="rId7"/>
    <p:sldId id="585" r:id="rId8"/>
    <p:sldId id="626" r:id="rId9"/>
    <p:sldId id="645" r:id="rId10"/>
    <p:sldId id="631" r:id="rId11"/>
    <p:sldId id="649" r:id="rId12"/>
    <p:sldId id="659" r:id="rId13"/>
    <p:sldId id="655" r:id="rId14"/>
    <p:sldId id="651" r:id="rId15"/>
    <p:sldId id="654" r:id="rId16"/>
    <p:sldId id="652" r:id="rId17"/>
    <p:sldId id="656" r:id="rId18"/>
    <p:sldId id="657" r:id="rId19"/>
    <p:sldId id="648" r:id="rId20"/>
    <p:sldId id="653" r:id="rId21"/>
    <p:sldId id="621" r:id="rId22"/>
    <p:sldId id="587" r:id="rId23"/>
    <p:sldId id="608" r:id="rId24"/>
    <p:sldId id="609" r:id="rId25"/>
    <p:sldId id="623" r:id="rId26"/>
    <p:sldId id="607" r:id="rId27"/>
    <p:sldId id="589" r:id="rId28"/>
    <p:sldId id="611" r:id="rId29"/>
    <p:sldId id="612" r:id="rId30"/>
    <p:sldId id="613" r:id="rId31"/>
    <p:sldId id="658" r:id="rId32"/>
    <p:sldId id="660" r:id="rId33"/>
    <p:sldId id="640" r:id="rId34"/>
    <p:sldId id="630" r:id="rId35"/>
    <p:sldId id="564" r:id="rId36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3902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barier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rpo.dolnyslask.p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2020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2.bp.blogspot.com/-UFrHeEwmt8U/TyaIB87FqRI/AAAAAAAAAAU/DxvT90qN5YA/s1600/niepelnosprawnosctaxiolsztyn.png" title="Oznaczenie 4 typów niepełnosprawnośc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9413" y="3008313"/>
            <a:ext cx="33051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980728"/>
            <a:ext cx="8064896" cy="554461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800" b="1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lvl="0" algn="ctr" eaLnBrk="1" hangingPunct="1">
              <a:lnSpc>
                <a:spcPct val="150000"/>
              </a:lnSpc>
            </a:pPr>
            <a:endParaRPr lang="pl-PL" sz="2800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dostępne materiały rekrutacyjne i szkoleniowe,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pytanie o szczególne potrzeby,</a:t>
            </a:r>
          </a:p>
          <a:p>
            <a:r>
              <a:rPr lang="pl-PL" sz="2000" b="1" dirty="0">
                <a:latin typeface="+mn-lt"/>
              </a:rPr>
              <a:t> </a:t>
            </a:r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miejsce dostępne architektonicznie.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l-PL" sz="20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Przykłady: </a:t>
            </a: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- w przypadku osób z niepełnosprawnością intelektualną należy zapewnić materiały w języku łatwym do czytania lub w innych wersjach alternatywnych (np. w formie rysunku, symboli),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- w przypadku osób z niepełnosprawnością ruchową jeśli nie ma innej możliwości należy zapewnić transport tej osoby na miejsce udzielenia usługi, zmiana miejsca realizacji projektu, montaż podjazdów, platform.</a:t>
            </a:r>
          </a:p>
          <a:p>
            <a:pPr lvl="0" eaLnBrk="1" hangingPunct="1">
              <a:lnSpc>
                <a:spcPct val="150000"/>
              </a:lnSpc>
            </a:pPr>
            <a:endParaRPr lang="pl-PL" sz="23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395536" y="1052736"/>
            <a:ext cx="8496944" cy="51845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latin typeface="+mn-lt"/>
              </a:rPr>
              <a:t>Standard edukacyjny </a:t>
            </a:r>
          </a:p>
          <a:p>
            <a:endParaRPr lang="pl-PL" sz="3400" dirty="0">
              <a:latin typeface="+mn-lt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szkoła dla wszystkich, 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dostępna przestrzeń - sale, biblioteki, świetlice, jadalnie, łazienki, bezpieczne place zabaw, 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dostępne podręczniki/materiały dydaktyczne, 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komputery i urządzenia medialne, </a:t>
            </a:r>
          </a:p>
          <a:p>
            <a:pPr marL="285750" indent="-28575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1900" dirty="0">
                <a:latin typeface="+mn-lt"/>
              </a:rPr>
              <a:t>kompetencje nauczycieli.</a:t>
            </a: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5617075-1B95-4442-9810-BB653AB8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2B8BEC9-A22A-41D6-B78C-75AC5DE1358E}"/>
              </a:ext>
            </a:extLst>
          </p:cNvPr>
          <p:cNvSpPr txBox="1"/>
          <p:nvPr/>
        </p:nvSpPr>
        <p:spPr>
          <a:xfrm>
            <a:off x="683568" y="1196752"/>
            <a:ext cx="7920880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70000"/>
              </a:lnSpc>
            </a:pPr>
            <a:r>
              <a:rPr lang="pl-PL" sz="2000" dirty="0">
                <a:latin typeface="+mn-lt"/>
              </a:rPr>
              <a:t>W ramach doskonalenia kompetencji pedagogów powinny być brane pod uwagę takie obszary tematyczne jak: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stereotypy i uprzedzenia wobec osób z niepełnosprawnościami, 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komunikacja oraz strategie nauczania dzieci i młodzieży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niepełnosprawnościami,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doświadczenie konsekwencji związanych z niepełnosprawnością,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wspierające nowoczesne technologie.</a:t>
            </a: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EE2B5A0A-F885-42CB-B66F-DAE3801BB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91823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65F701-04A9-406F-9FF9-863AA6E52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2000" b="1" dirty="0"/>
              <a:t>Standard edukacyjny</a:t>
            </a:r>
            <a:r>
              <a:rPr lang="pl-PL" sz="2000" dirty="0"/>
              <a:t> zwraca uwagę na to, iż w każdej placówce edukacyjnej mogą pojawić się dzieci/uczniowie/pracownicy lub odwiedzający </a:t>
            </a:r>
            <a:br>
              <a:rPr lang="pl-PL" sz="2000" dirty="0"/>
            </a:br>
            <a:r>
              <a:rPr lang="pl-PL" sz="2000" dirty="0"/>
              <a:t>z niepełnosprawnością, co należy uwzględnić w projekcie poprzez np.:</a:t>
            </a:r>
            <a:br>
              <a:rPr lang="pl-PL" sz="2000" dirty="0"/>
            </a:br>
            <a:endParaRPr lang="pl-PL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dostosowania wyposażenia </a:t>
            </a:r>
            <a:r>
              <a:rPr lang="pl-PL" sz="2000" dirty="0" err="1"/>
              <a:t>sal</a:t>
            </a:r>
            <a:r>
              <a:rPr lang="pl-PL" sz="2000" dirty="0"/>
              <a:t> edukacyjnych i organizowanie przestrzeni do potrzeb osób z niepełnosprawnościami ( np. stoliki umożliwiające podjechanie wózkiem, meble z regulowaną wysokością, jednobarwne matowe kolory blatów, dywany, wykładziny trwale przymocowane do podłoża, łagodne oświetlenie, które nie migocze i nie generuje hałasu).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6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78DAA92-F4FB-424B-BEDD-EEF525C0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08B1071D-B0AE-4077-9C0D-69AA3111D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37812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052736"/>
            <a:ext cx="7488832" cy="527925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pl-PL" sz="2800" b="1" dirty="0">
                <a:latin typeface="+mn-lt"/>
              </a:rPr>
              <a:t>Standard </a:t>
            </a:r>
            <a:r>
              <a:rPr lang="pl-PL" sz="2800" b="1" dirty="0" err="1">
                <a:latin typeface="+mn-lt"/>
              </a:rPr>
              <a:t>informacyjno</a:t>
            </a:r>
            <a:r>
              <a:rPr lang="pl-PL" sz="2800" b="1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dotyczy wydarzeń, materiałów oraz kampanii medialnych,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komunikacja z uczestnikami musi być możliwa przez co najmniej dwa kanały komunikacji (wzrok i słuch),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materiały z wydarzenia są udostępniane w postaci dostępnych  plików,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filmy i multimedia wyświetlane podczas wydarzenia zawierają </a:t>
            </a:r>
            <a:r>
              <a:rPr lang="pl-PL" sz="2000" dirty="0" err="1">
                <a:latin typeface="+mn-lt"/>
              </a:rPr>
              <a:t>audiodeskrypcję</a:t>
            </a:r>
            <a:r>
              <a:rPr lang="pl-PL" sz="2000" dirty="0">
                <a:latin typeface="+mn-lt"/>
              </a:rPr>
              <a:t>. 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716031-B074-49FB-BAF1-7A1B2A22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231606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/>
              <a:t>Wnioskodawca jest zobowiązany do: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Zapewnienia dostępności materiałów informacyjnych dotyczących miejsca realizacji projektu, umieszczanie informacji na temat sposobu dojazdu, dostępności parkingu w tym miejsc postojowych dla osób z niepełnosprawnościami, informacji dotyczących dostępności miejsca, w którym ma się odbyć wydarzenie.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Organizacji wydarzeń o charakterze informacyjno-promocyjnym w miejscach dostępnych. Jeśli w budynku są schody to jest także winda, czy np. wózek schodowy ręczny i przeszkolony w jego obsłudze personel. Na kondygnacjach dostępnych dla osób z niepełnosprawnością znajdują się przystosowane toalety. Przestrzeń na korytarzach umożliwia swobodne poruszanie się .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Zapewnienia pętli indukcyjnej i usługi tłumacza na język migowy,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Zapewnienia wsparcia asystenta.</a:t>
            </a:r>
          </a:p>
          <a:p>
            <a:pPr marL="0" indent="0">
              <a:buNone/>
            </a:pPr>
            <a:endParaRPr lang="pl-PL" sz="1800" dirty="0"/>
          </a:p>
          <a:p>
            <a:endParaRPr lang="pl-PL" sz="18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351F50B-8A66-4E5F-9E8E-9F22002D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127CF1D5-8B1D-4370-9749-5E9E282BD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1733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7BEEC1D-C795-4EAC-A76E-0A50FCF5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7AC90F9F-08A6-4BB4-8D38-04E9D9655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536FD3B2-58FA-46DF-A1E5-D52FF03405D8}"/>
              </a:ext>
            </a:extLst>
          </p:cNvPr>
          <p:cNvSpPr txBox="1"/>
          <p:nvPr/>
        </p:nvSpPr>
        <p:spPr>
          <a:xfrm>
            <a:off x="467543" y="1052736"/>
            <a:ext cx="8219257" cy="540060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/>
            <a:r>
              <a:rPr lang="pl-PL" sz="2800" b="1" dirty="0">
                <a:latin typeface="+mn-lt"/>
              </a:rPr>
              <a:t>Standard architektoniczny</a:t>
            </a:r>
          </a:p>
          <a:p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To szczegółowe zalecenia dla budynków, miejsc organizacji projektu czy stanowisk postojowych dla samochodów osób z niepełnosprawnościami.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w przypadku parkingów o nawierzchni ażurowej stanowiska postojowe dla osób z niepełnosprawnościami powinny mieć nawierzchnię pełną (bez otworów) lub należy przewidzieć po obu stronach miejsca parkingowego pasy wyłożone nawierzchnią pełną o szerokości 1 m,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0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wokół głównego wejścia zapewniona jest swoboda poruszania się osobom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niepełnosprawnościami, tzn. miejsce na pole manewru przed i po wejściu ma wymiary co najmniej 150 cm x 150 cm,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986951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734D84-95B5-4935-AD7A-63AF0FC30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drzwi windy oraz ich obramowanie powinny być oznakowane w sposób kontrastowy w stosunku do otoczenia. Na drodze dojścia do dźwigu należy zastosować system nawierzchniowych oznaczeń fakturowych prowadzący do panelu przywoławczego,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w przestrzeni, po której mogą poruszać się osoby z niepełnosprawnościami konieczne jest wprowadzenie elementów ułatwiających samodzielne poruszanie się oraz znalezienie drogi do celu (np. oznaczenia, piktogramy). </a:t>
            </a:r>
            <a:endParaRPr lang="pl-PL" sz="18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3B16F85-BADD-4047-95E2-3EF114A9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4F0273A3-34A8-455D-BBC8-3AB2EBD94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108670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DB9EEF3-F5DA-4558-A4DD-3D5DE730B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b="1" dirty="0"/>
              <a:t>Standard transportowy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Jest to standard skierowany  przede wszystkim do projektów wdrażanych </a:t>
            </a:r>
            <a:br>
              <a:rPr lang="pl-PL" sz="2000" dirty="0"/>
            </a:br>
            <a:r>
              <a:rPr lang="pl-PL" sz="2000" dirty="0"/>
              <a:t>w ramach EFRR i dotyczy obszarów: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Kolej: 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Drzwi, toalety, przejścia, sygnalizacja.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Transport publiczny miejski: 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Drzwi, kasowniki, sygnalizacja, zatoki, perony i wagony metra.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Infrastruktura transportowa: </a:t>
            </a:r>
          </a:p>
          <a:p>
            <a:pPr>
              <a:lnSpc>
                <a:spcPct val="150000"/>
              </a:lnSpc>
            </a:pPr>
            <a:r>
              <a:rPr lang="pl-PL" sz="1800" dirty="0"/>
              <a:t>Dworce, przystanki, zajezdnie, chodniki, przejścia, parkingi.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Wykazane obszary winny być dostosowane do potrzeb osób </a:t>
            </a:r>
            <a:br>
              <a:rPr lang="pl-PL" sz="2000" dirty="0"/>
            </a:br>
            <a:r>
              <a:rPr lang="pl-PL" sz="2000" dirty="0"/>
              <a:t>z niepełnosprawnościami oraz o ograniczonej możliwości poruszania się.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0B9E20C-C7AF-484C-BD05-7AA1F8E7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6F6F9FE6-3CDD-43E0-81CB-B654DE070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4262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908720"/>
            <a:ext cx="8280920" cy="554461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3000" b="1" dirty="0">
                <a:latin typeface="+mn-lt"/>
                <a:ea typeface="Times New Roman" pitchFamily="18" charset="0"/>
                <a:cs typeface="Arial" pitchFamily="34" charset="0"/>
              </a:rPr>
              <a:t>Standard cyfrowy</a:t>
            </a:r>
          </a:p>
          <a:p>
            <a:endParaRPr lang="pl-PL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Strony internetowe,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Aplikacje desktopowe/mobilne,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Dokumenty elektroniczne,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Multimedia (np. video, gry),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Sprzęt informatyczny ogólnego przeznaczenia (np. komputery, tablety, telefony),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Sprzęt informatyczny szczególnego przeznaczenia (np. biletomaty).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zasoby cyfrowe, które będą tworzone w ramach projektów  muszą spełniać kryteria dostępności opisane w </a:t>
            </a:r>
            <a:r>
              <a:rPr lang="pl-PL" sz="1900" i="1" dirty="0">
                <a:latin typeface="+mn-lt"/>
              </a:rPr>
              <a:t>Standardzie cyfrowym</a:t>
            </a:r>
            <a:r>
              <a:rPr lang="pl-PL" sz="1900" dirty="0">
                <a:latin typeface="+mn-lt"/>
              </a:rPr>
              <a:t>. Zastosowanie niniejszych standardów pozwoli na  wygodne, intuicyjne korzystanie z  tych zasobów osobom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z różnymi rodzajami niepełnosprawności.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503948"/>
            <a:ext cx="8424936" cy="516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 eaLnBrk="1" hangingPunct="1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400" b="1" dirty="0">
                <a:latin typeface="+mn-lt"/>
                <a:cs typeface="Arial" charset="0"/>
              </a:rPr>
              <a:t>Rozporządzenie PE i Rady 1303/2013 – art. 7</a:t>
            </a:r>
          </a:p>
          <a:p>
            <a:pPr marL="273050">
              <a:lnSpc>
                <a:spcPct val="170000"/>
              </a:lnSpc>
              <a:tabLst>
                <a:tab pos="273050" algn="l"/>
              </a:tabLst>
            </a:pPr>
            <a:r>
              <a:rPr lang="pl-PL" sz="1400" i="1" dirty="0">
                <a:latin typeface="+mn-lt"/>
              </a:rPr>
              <a:t>„</a:t>
            </a:r>
            <a:r>
              <a:rPr lang="pl-PL" sz="1400" dirty="0">
                <a:latin typeface="+mn-lt"/>
              </a:rPr>
              <a:t>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W procesie przygotowywania i wdrażania programów należy w szczególności wziąć pod uwagę zapewnienie dostępności dla osób z niepełnosprawnościami</a:t>
            </a:r>
            <a:r>
              <a:rPr lang="pl-PL" sz="1400" i="1" dirty="0">
                <a:latin typeface="+mn-lt"/>
              </a:rPr>
              <a:t>”.</a:t>
            </a:r>
          </a:p>
          <a:p>
            <a:pPr marL="273050" indent="-273050" eaLnBrk="1" hangingPunct="1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400" b="1" dirty="0">
                <a:latin typeface="+mn-lt"/>
                <a:cs typeface="Arial" charset="0"/>
              </a:rPr>
              <a:t>Konwencja ONZ o prawach osób niepełnosprawnych </a:t>
            </a:r>
            <a:r>
              <a:rPr lang="pl-PL" altLang="pl-PL" sz="14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1400" dirty="0">
                <a:latin typeface="+mn-lt"/>
              </a:rPr>
              <a:t> </a:t>
            </a:r>
            <a:r>
              <a:rPr lang="pl-PL" sz="1400" dirty="0">
                <a:latin typeface="+mn-lt"/>
              </a:rPr>
              <a:t>„Niepełnosprawność powstaje w wyniku interakcji pomiędzy osobami z dysfunkcjami a barierami środowiskowymi i wynikającymi </a:t>
            </a:r>
            <a:br>
              <a:rPr lang="pl-PL" sz="1400" dirty="0">
                <a:latin typeface="+mn-lt"/>
              </a:rPr>
            </a:br>
            <a:r>
              <a:rPr lang="pl-PL" sz="1400" dirty="0">
                <a:latin typeface="+mn-lt"/>
              </a:rPr>
              <a:t>z postaw ludzkich, będącej przeszkodą dla pełnego uczestnictwa osób niepełnosprawnych w życiu społecznym, na równych zasadach z innymi obywatelami</a:t>
            </a:r>
            <a:r>
              <a:rPr lang="pl-PL" sz="1400" i="1" dirty="0">
                <a:latin typeface="+mn-lt"/>
              </a:rPr>
              <a:t>”.</a:t>
            </a:r>
          </a:p>
          <a:p>
            <a:pPr marL="285750" indent="-285750" eaLnBrk="1" hangingPunct="1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400" b="1" dirty="0">
                <a:latin typeface="+mn-lt"/>
                <a:cs typeface="Arial" charset="0"/>
              </a:rPr>
              <a:t>Wytyczne</a:t>
            </a:r>
            <a:r>
              <a:rPr lang="pl-PL" altLang="pl-PL" sz="1400" dirty="0">
                <a:latin typeface="+mn-lt"/>
                <a:cs typeface="Arial" charset="0"/>
              </a:rPr>
              <a:t> w zakresie realizacji zasady równości szans i niedyskryminacji, w tym dostępności dla osób </a:t>
            </a:r>
            <a:br>
              <a:rPr lang="pl-PL" altLang="pl-PL" sz="1400" dirty="0">
                <a:latin typeface="+mn-lt"/>
                <a:cs typeface="Arial" charset="0"/>
              </a:rPr>
            </a:br>
            <a:r>
              <a:rPr lang="pl-PL" altLang="pl-PL" sz="1400" dirty="0">
                <a:latin typeface="+mn-lt"/>
                <a:cs typeface="Arial" charset="0"/>
              </a:rPr>
              <a:t>z niepełnosprawnościami oraz zasady równości szans kobiet i mężczyzn w ramach funduszy unijnych na lata 2014-2020 (</a:t>
            </a:r>
            <a:r>
              <a:rPr lang="pl-PL" sz="1400" dirty="0">
                <a:latin typeface="+mn-lt"/>
                <a:cs typeface="Arial" charset="0"/>
              </a:rPr>
              <a:t>załącznik nr 2 - </a:t>
            </a:r>
            <a:r>
              <a:rPr lang="pl-PL" sz="1400" b="1" dirty="0">
                <a:latin typeface="+mn-lt"/>
                <a:cs typeface="Arial" charset="0"/>
              </a:rPr>
              <a:t>Standardy dostępności dla polityki spójności 2014-2020</a:t>
            </a:r>
            <a:r>
              <a:rPr lang="pl-PL" sz="1400" dirty="0">
                <a:latin typeface="+mn-lt"/>
                <a:cs typeface="Arial" charset="0"/>
              </a:rPr>
              <a:t>).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7B92E64-9EDA-4BD3-920B-CB2BAD0E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Przykładowe zapisy </a:t>
            </a:r>
            <a:r>
              <a:rPr lang="pl-PL" sz="2000" b="1" dirty="0"/>
              <a:t>Standardu cyfrowego </a:t>
            </a:r>
            <a:r>
              <a:rPr lang="pl-PL" sz="2000" dirty="0"/>
              <a:t>obowiązujące wnioskodawcę:</a:t>
            </a:r>
            <a:br>
              <a:rPr lang="pl-PL" sz="2000" dirty="0"/>
            </a:br>
            <a:endParaRPr lang="pl-PL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umieszczone nagrania dźwiękowe muszą być uzupełnione o plik tekstowy zawierający te same informacje wraz z informacjami o istotnych dźwiękach takich jak odgłosy tła,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kolor nie jest wykorzystywany jako jedyny wizualny sposób przekazywania szczególnych informacji,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treści nietekstowe np. zdjęcia muszą posiadać tekst alternatywny, który zawiera wszystkie istotne dla użytkownika informacje,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/>
              <a:t>Zwiększanie tekstu do 200% bez użycia technologii wspomagających.</a:t>
            </a:r>
          </a:p>
          <a:p>
            <a:pPr marL="0" indent="0">
              <a:buNone/>
            </a:pPr>
            <a:endParaRPr lang="pl-PL" sz="1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4044923-C7C3-4BC7-8476-4AB4354C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pic>
        <p:nvPicPr>
          <p:cNvPr id="6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19F9FA8C-71C3-494D-9FA7-BCF31E7DD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90875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03357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b="1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b="1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408529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l-PL" sz="2400" dirty="0">
                <a:latin typeface="+mn-lt"/>
              </a:rPr>
              <a:t>Mechanizm racjonalnych usprawnień  pojawia się na </a:t>
            </a:r>
            <a:r>
              <a:rPr lang="pl-PL" sz="2400" b="1" dirty="0">
                <a:latin typeface="+mn-lt"/>
              </a:rPr>
              <a:t>etapie realizacji projektu</a:t>
            </a:r>
            <a:r>
              <a:rPr lang="pl-PL" sz="2400" dirty="0"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8"/>
            <a:ext cx="8197668" cy="5375621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+mn-lt"/>
              </a:rPr>
              <a:t>Możliwość finansowania specyficznych usług nieprzewidzianych z góry we wniosku </a:t>
            </a:r>
            <a:br>
              <a:rPr lang="pl-PL" altLang="pl-PL" dirty="0">
                <a:latin typeface="+mn-lt"/>
              </a:rPr>
            </a:br>
            <a:r>
              <a:rPr lang="pl-PL" altLang="pl-PL" dirty="0">
                <a:latin typeface="+mn-lt"/>
              </a:rPr>
              <a:t>o dofinansowanie projektu, lecz uruchamianych wraz z pojawieniem się w projekcie </a:t>
            </a:r>
            <a:br>
              <a:rPr lang="pl-PL" altLang="pl-PL" dirty="0">
                <a:latin typeface="+mn-lt"/>
              </a:rPr>
            </a:br>
            <a:r>
              <a:rPr lang="pl-PL" altLang="pl-PL" dirty="0">
                <a:latin typeface="+mn-lt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60000"/>
              </a:lnSpc>
              <a:defRPr/>
            </a:pPr>
            <a:endParaRPr lang="pl-PL" altLang="pl-PL" dirty="0">
              <a:latin typeface="+mn-lt"/>
            </a:endParaRP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6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bezpośrednich. </a:t>
            </a:r>
          </a:p>
          <a:p>
            <a:pPr eaLnBrk="1" hangingPunct="1">
              <a:lnSpc>
                <a:spcPct val="16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6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754878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Jednakże nie powinien zakładać osiągnięcia określonych celów dla osób z niepełnosprawnością ani też planować określonych wydatków na te cele w budżecie, gdyż nie wie 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07504" y="119675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wyłącznie na osoby z niepełnoprawnościami  lub 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skierowane: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323528" y="1052736"/>
            <a:ext cx="836327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projekcie dedykowanym wnioskodawca ma możliwość uwzględnienia wydatków na zapewnienie dostępności na etapie sporządzania wniosku o dofinansowanie. Wówczas limit 12 tys. zł. na uczestnika nie obowiązuje, gdyż nie jest to mechanizm racjonalnych usprawnień, a zaprojektowanie wsparcia w oparciu o koncepcję uniwersalnego projektowania czyli w oparciu o </a:t>
            </a:r>
            <a:r>
              <a:rPr lang="pl-PL" b="1" dirty="0">
                <a:latin typeface="+mn-lt"/>
              </a:rPr>
              <a:t>Standardy dostępności</a:t>
            </a:r>
            <a:r>
              <a:rPr lang="pl-PL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Jednocześnie konieczne jest </a:t>
            </a:r>
            <a:r>
              <a:rPr lang="pl-PL" b="1" dirty="0">
                <a:latin typeface="+mn-lt"/>
              </a:rPr>
              <a:t>wskazanie w projekcie diagnozy potrzeb </a:t>
            </a:r>
            <a:r>
              <a:rPr lang="pl-PL" dirty="0">
                <a:latin typeface="+mn-lt"/>
              </a:rPr>
              <a:t>danej grupy osób z niepełnosprawnościami oraz zaplanowanie działań i wskaźników adekwatnych do skali środków przeznaczonych na wsparcie bezpośrednie osoby.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Jednakże w projekcie dedykowanym możliwe jest wykorzystanie mechanizmu racjonalnych usprawnień np. gdy w projekcie dedykowanym osobom niesłyszącym, pojawi się osoba z dodatkową dysfunkcją - np. z niepełnosprawnością ruchową. </a:t>
            </a: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75556" y="134615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+mj-lt"/>
              </a:rPr>
              <a:t>Neutralność produktów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323528" y="2446214"/>
            <a:ext cx="8496944" cy="3234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Neutralność projektu nie istnieje. Natomiast </a:t>
            </a:r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pPr>
              <a:lnSpc>
                <a:spcPct val="150000"/>
              </a:lnSpc>
            </a:pPr>
            <a:endParaRPr lang="pl-PL" sz="20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Neutralny nie oznacza, że produkt będzie niedostępny. Produkt ma charakter neutralny czyli nie ogranicza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280920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uznaje, że  </a:t>
            </a:r>
            <a:r>
              <a:rPr lang="pl-PL" sz="2000" b="1" dirty="0">
                <a:latin typeface="+mn-lt"/>
              </a:rPr>
              <a:t>produkty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Należy wykazać, że produkt projektu nie ma bezpośrednich użytkowników,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a we wniosku o dofinansowanie (pkt. 1.20 </a:t>
            </a:r>
            <a:r>
              <a:rPr lang="pl-PL" sz="2000" b="1" dirty="0">
                <a:latin typeface="+mn-lt"/>
              </a:rPr>
              <a:t>Typ projektu</a:t>
            </a:r>
            <a:r>
              <a:rPr lang="pl-PL" sz="2000" dirty="0">
                <a:latin typeface="+mn-lt"/>
              </a:rPr>
              <a:t>)</a:t>
            </a:r>
            <a:r>
              <a:rPr lang="pl-PL" sz="2000" b="1" dirty="0">
                <a:latin typeface="+mn-lt"/>
              </a:rPr>
              <a:t> </a:t>
            </a:r>
            <a:r>
              <a:rPr lang="pl-PL" sz="2000" dirty="0">
                <a:latin typeface="+mn-lt"/>
              </a:rPr>
              <a:t>z listy rozwijanej powinna zostać wybrana opcja: 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- projekt, w którym nie stosuje się zasady dostępności dla osób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052736"/>
            <a:ext cx="8496944" cy="5472608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r>
              <a:rPr lang="pl-PL" sz="2300" b="1" dirty="0">
                <a:latin typeface="+mn-lt"/>
              </a:rPr>
              <a:t>Zawsze należy zapoznać się z instrukcją wypełniania wniosków.</a:t>
            </a:r>
          </a:p>
          <a:p>
            <a:pPr algn="ctr"/>
            <a:endParaRPr lang="pl-PL" sz="2300" b="1" dirty="0">
              <a:latin typeface="+mn-lt"/>
              <a:cs typeface="Arial" pitchFamily="34" charset="0"/>
            </a:endParaRPr>
          </a:p>
          <a:p>
            <a:pPr algn="ctr"/>
            <a:endParaRPr lang="pl-PL" sz="2300" b="1" dirty="0">
              <a:latin typeface="+mn-lt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2300" dirty="0">
                <a:latin typeface="+mn-lt"/>
                <a:cs typeface="Arial" pitchFamily="34" charset="0"/>
              </a:rPr>
              <a:t>We wniosku o dofinansowanie projektu wymaga się </a:t>
            </a:r>
            <a:r>
              <a:rPr lang="pl-PL" sz="2300" b="1" dirty="0">
                <a:latin typeface="+mn-lt"/>
                <a:cs typeface="Arial" pitchFamily="34" charset="0"/>
              </a:rPr>
              <a:t>wykazania pozytywnego wpływu </a:t>
            </a:r>
            <a:r>
              <a:rPr lang="pl-PL" sz="2300" dirty="0">
                <a:latin typeface="+mn-lt"/>
                <a:cs typeface="Arial" pitchFamily="34" charset="0"/>
              </a:rPr>
              <a:t>realizacji projektu na zasadę równości szans i niedyskryminacji, w tym dostępności dla osób </a:t>
            </a:r>
            <a:br>
              <a:rPr lang="pl-PL" sz="2300" dirty="0">
                <a:latin typeface="+mn-lt"/>
                <a:cs typeface="Arial" pitchFamily="34" charset="0"/>
              </a:rPr>
            </a:br>
            <a:r>
              <a:rPr lang="pl-PL" sz="2300" dirty="0">
                <a:latin typeface="+mn-lt"/>
                <a:cs typeface="Arial" pitchFamily="34" charset="0"/>
              </a:rPr>
              <a:t>z niepełnosprawnościami.</a:t>
            </a:r>
          </a:p>
          <a:p>
            <a:pPr algn="ctr"/>
            <a:endParaRPr lang="pl-PL" sz="2300" u="dbl" dirty="0">
              <a:latin typeface="+mn-lt"/>
            </a:endParaRPr>
          </a:p>
          <a:p>
            <a:pPr algn="ctr"/>
            <a:endParaRPr lang="pl-PL" sz="2300" b="1" dirty="0">
              <a:latin typeface="+mn-lt"/>
            </a:endParaRP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pl-PL" sz="2300" dirty="0">
                <a:latin typeface="+mn-lt"/>
              </a:rPr>
              <a:t>W każdym projekcie należy wybrać z listy rozwijanej wskaźnik produktu </a:t>
            </a:r>
            <a:r>
              <a:rPr lang="pl-PL" sz="2300" b="1" dirty="0">
                <a:latin typeface="+mn-lt"/>
              </a:rPr>
              <a:t>Liczba projektów, </a:t>
            </a:r>
            <a:br>
              <a:rPr lang="pl-PL" sz="2300" b="1" dirty="0">
                <a:latin typeface="+mn-lt"/>
              </a:rPr>
            </a:br>
            <a:r>
              <a:rPr lang="pl-PL" sz="2300" b="1" dirty="0">
                <a:latin typeface="+mn-lt"/>
              </a:rPr>
              <a:t>w których sfinansowano koszty racjonalnych usprawnień dla osób z niepełnosprawnościami</a:t>
            </a:r>
            <a:r>
              <a:rPr lang="pl-PL" sz="2300" dirty="0">
                <a:latin typeface="+mn-lt"/>
              </a:rPr>
              <a:t>. Wskaźnik ten monitoruje wszystkie projekty tj. projekty ogólnodostępne i projekty dedykowane. Zarówno te projekty, w których na wstępie przewidziano działania usprawniające jak i te, które na etapie wdrażania uruchomiły mechanizm racjonalnych usprawnień.</a:t>
            </a: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endParaRPr lang="pl-PL" sz="2300" dirty="0">
              <a:latin typeface="+mn-lt"/>
            </a:endParaRPr>
          </a:p>
          <a:p>
            <a:pPr marL="342900" indent="-342900">
              <a:lnSpc>
                <a:spcPct val="170000"/>
              </a:lnSpc>
              <a:buFont typeface="+mj-lt"/>
              <a:buAutoNum type="arabicPeriod"/>
            </a:pPr>
            <a:r>
              <a:rPr lang="pl-PL" sz="2300" dirty="0">
                <a:latin typeface="+mn-lt"/>
              </a:rPr>
              <a:t>W </a:t>
            </a:r>
            <a:r>
              <a:rPr lang="pl-PL" sz="2300" b="1" dirty="0">
                <a:latin typeface="+mn-lt"/>
              </a:rPr>
              <a:t>pkt. 3.2 GRUPY DOCELOWE </a:t>
            </a:r>
            <a:r>
              <a:rPr lang="pl-PL" sz="2300" dirty="0">
                <a:latin typeface="+mn-lt"/>
              </a:rPr>
              <a:t>- osoby, które zostaną objęte wsparciem, należy opisać również </a:t>
            </a:r>
            <a:br>
              <a:rPr lang="pl-PL" sz="2300" dirty="0">
                <a:latin typeface="+mn-lt"/>
              </a:rPr>
            </a:br>
            <a:r>
              <a:rPr lang="pl-PL" sz="2300" dirty="0">
                <a:latin typeface="+mn-lt"/>
              </a:rPr>
              <a:t>z punktu widzenia cech istotnych dla zadań przewidzianych do realizacji w ramach projektu, takich jak np. wiek, status zawodowy, wykształcenie, płeć, </a:t>
            </a:r>
            <a:r>
              <a:rPr lang="pl-PL" sz="2300" u="sng" dirty="0">
                <a:latin typeface="+mn-lt"/>
              </a:rPr>
              <a:t>niepełnosprawność</a:t>
            </a:r>
            <a:r>
              <a:rPr lang="pl-PL" sz="2300" dirty="0">
                <a:latin typeface="+mn-lt"/>
              </a:rPr>
              <a:t>.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49635" y="1103561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000" indent="-342000">
              <a:lnSpc>
                <a:spcPct val="160000"/>
              </a:lnSpc>
              <a:buFont typeface="Arial" pitchFamily="34" charset="0"/>
              <a:buChar char="•"/>
            </a:pPr>
            <a:r>
              <a:rPr lang="pl-PL" sz="1600" b="1" dirty="0">
                <a:latin typeface="+mn-lt"/>
              </a:rPr>
              <a:t>REKRUTACJA </a:t>
            </a:r>
            <a:r>
              <a:rPr lang="pl-PL" sz="1600" dirty="0">
                <a:latin typeface="+mn-lt"/>
              </a:rPr>
              <a:t>- </a:t>
            </a:r>
            <a:r>
              <a:rPr lang="pl-PL" sz="16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600" dirty="0">
                <a:latin typeface="+mn-lt"/>
              </a:rPr>
              <a:t> Wiadomości o projekcie powinny być zamieszczane na stronach/portalach internetowych, z których korzystają osoby </a:t>
            </a:r>
            <a:br>
              <a:rPr lang="pl-PL" sz="1600" dirty="0">
                <a:latin typeface="+mn-lt"/>
              </a:rPr>
            </a:br>
            <a:r>
              <a:rPr lang="pl-PL" sz="1600" dirty="0">
                <a:latin typeface="+mn-lt"/>
              </a:rPr>
              <a:t>z niepełnosprawnościami np. www.niepelnosprawni.pl,  </a:t>
            </a:r>
            <a:r>
              <a:rPr lang="pl-PL" sz="1600" dirty="0">
                <a:latin typeface="+mn-lt"/>
                <a:hlinkClick r:id="rId3"/>
              </a:rPr>
              <a:t>www.bezbarier.org</a:t>
            </a:r>
            <a:r>
              <a:rPr lang="pl-PL" sz="1600" dirty="0">
                <a:latin typeface="+mn-lt"/>
              </a:rPr>
              <a:t>, czy strony Fundacji, które wspierają osoby niewidome. </a:t>
            </a:r>
          </a:p>
          <a:p>
            <a:pPr marL="342000" indent="-342000">
              <a:lnSpc>
                <a:spcPct val="160000"/>
              </a:lnSpc>
              <a:buFont typeface="Arial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342000" indent="-342000">
              <a:lnSpc>
                <a:spcPct val="160000"/>
              </a:lnSpc>
              <a:buFont typeface="Arial" pitchFamily="34" charset="0"/>
              <a:buChar char="•"/>
            </a:pPr>
            <a:r>
              <a:rPr lang="pl-PL" sz="1600" b="1" dirty="0">
                <a:latin typeface="+mn-lt"/>
              </a:rPr>
              <a:t>ZIDENTYFIKOWANE BARIERY </a:t>
            </a:r>
            <a:r>
              <a:rPr lang="pl-PL" sz="1600" dirty="0">
                <a:latin typeface="+mn-lt"/>
              </a:rPr>
              <a:t>- przy opisie barier należy uwzględniać bariery utrudniające lub uniemożliwiające udział w projekcie osobom z niepełnosprawnościami. W szczególności: </a:t>
            </a:r>
          </a:p>
          <a:p>
            <a:pPr marL="342000" indent="-3420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bariery wynikające z braku dostępności transportu, budynków, materiałów dydaktycznych, zasobów cyfrowych, </a:t>
            </a:r>
          </a:p>
          <a:p>
            <a:pPr marL="342000" indent="-342000" algn="just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pl-PL" sz="1600" dirty="0">
                <a:latin typeface="+mn-lt"/>
              </a:rPr>
              <a:t>bariery wynikające z braku świadomości na temat potrzeb osób z różnymi rodzajami niepełnosprawności.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osoby definiowane w rozumieniu ustawy z dnia 27 sierpnia 1997 r.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o rehabilitacji zawodowej i społecznej oraz zatrudnianiu osób niepełnosprawnych. Potwierdzeniem niepełnosprawności jest orzeczenie </a:t>
            </a:r>
            <a:br>
              <a:rPr lang="pl-PL" sz="2100" dirty="0">
                <a:latin typeface="+mn-lt"/>
              </a:rPr>
            </a:br>
            <a:r>
              <a:rPr lang="pl-PL" sz="2100" dirty="0">
                <a:latin typeface="+mn-lt"/>
              </a:rPr>
              <a:t>o niepełnosprawności;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osoby z zaburzeniami psychicznymi, w rozumieniu ustawy z dnia 19 sierpnia 1994 r. o ochronie zdrowia psychicznego. Potwierdzeniem niepełnosprawności jest orzeczenie lub dokument  poświadczający stan zdrowia wydany przez lekarza, tj. orzeczenie o stanie zdrowia lub opinię.</a:t>
            </a:r>
          </a:p>
          <a:p>
            <a:pPr>
              <a:lnSpc>
                <a:spcPct val="160000"/>
              </a:lnSpc>
            </a:pPr>
            <a:endParaRPr lang="pl-PL" sz="1900" dirty="0">
              <a:latin typeface="+mn-lt"/>
            </a:endParaRPr>
          </a:p>
          <a:p>
            <a:pPr algn="ctr">
              <a:lnSpc>
                <a:spcPct val="160000"/>
              </a:lnSpc>
            </a:pPr>
            <a:endParaRPr lang="pl-PL" sz="21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700" dirty="0">
                <a:latin typeface="+mn-lt"/>
              </a:rPr>
              <a:t>W </a:t>
            </a:r>
            <a:r>
              <a:rPr lang="pl-PL" sz="1700" b="1" dirty="0">
                <a:latin typeface="+mn-lt"/>
              </a:rPr>
              <a:t>pkt. 4.1 ZADANIA </a:t>
            </a:r>
            <a:r>
              <a:rPr lang="pl-PL" sz="1700" dirty="0">
                <a:latin typeface="+mn-lt"/>
              </a:rPr>
              <a:t>– wskazanie w jaki sposób projekt uwzględnia formy wsparcia dla osób z niepełnosprawnościami. Należy także opisać dostępność produktów projektu, eliminowanie czynników ograniczające dostępność. Możliwe do realizacji działania w tym zakresie to np. zastosowanie mechanizmu racjonalnych usprawnień.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pl-PL" sz="17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700" dirty="0">
                <a:latin typeface="+mn-lt"/>
              </a:rPr>
              <a:t>W </a:t>
            </a:r>
            <a:r>
              <a:rPr lang="pl-PL" sz="1700" b="1" dirty="0">
                <a:latin typeface="+mn-lt"/>
              </a:rPr>
              <a:t>pkt. 4.3 POTENCJAŁ WNIOSKODAWCY I PARTNERÓW </a:t>
            </a:r>
            <a:r>
              <a:rPr lang="pl-PL" sz="1700" dirty="0">
                <a:latin typeface="+mn-lt"/>
              </a:rPr>
              <a:t>– to np. biuro projektu dostępne dla osób z niepełnosprawnościami, posiadanie oprogramowania i sprzętu specjalistycznego dla osób z niepełnosprawnościami, elastyczne formy pracy.</a:t>
            </a: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700" dirty="0">
                <a:latin typeface="+mn-lt"/>
              </a:rPr>
              <a:t>W </a:t>
            </a:r>
            <a:r>
              <a:rPr lang="pl-PL" sz="1700" b="1" dirty="0">
                <a:latin typeface="+mn-lt"/>
              </a:rPr>
              <a:t>pkt. 4.4 DOŚWIADCZENIE WNIOSKODAWCY I PARTNERÓW </a:t>
            </a:r>
            <a:r>
              <a:rPr lang="pl-PL" sz="1700" dirty="0">
                <a:latin typeface="+mn-lt"/>
              </a:rPr>
              <a:t>- należy wykazać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924D9D7-6419-470D-AF18-32F3B549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F8ECB62-6CCF-46FE-BC47-8FA702DEFD1A}"/>
              </a:ext>
            </a:extLst>
          </p:cNvPr>
          <p:cNvSpPr txBox="1"/>
          <p:nvPr/>
        </p:nvSpPr>
        <p:spPr>
          <a:xfrm>
            <a:off x="457200" y="1124744"/>
            <a:ext cx="8435280" cy="523160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Podmioty publiczne, w związku z wejściem w życie ustawy z 19 lipca 2019 r.  </a:t>
            </a:r>
            <a:r>
              <a:rPr lang="pl-PL" b="1" dirty="0">
                <a:latin typeface="+mn-lt"/>
              </a:rPr>
              <a:t>o zapewnieniu dostępności osobom ze szczególnymi potrzebami </a:t>
            </a:r>
            <a:r>
              <a:rPr lang="pl-PL" dirty="0">
                <a:latin typeface="+mn-lt"/>
              </a:rPr>
              <a:t>są zobowiązane do zapewnienia co najmniej minimalnej dostępności architektonicznej, </a:t>
            </a:r>
            <a:r>
              <a:rPr lang="pl-PL" dirty="0" err="1">
                <a:latin typeface="+mn-lt"/>
              </a:rPr>
              <a:t>informacyjno</a:t>
            </a:r>
            <a:r>
              <a:rPr lang="pl-PL" dirty="0">
                <a:latin typeface="+mn-lt"/>
              </a:rPr>
              <a:t> – komunikacyjnej i cyfrowej.  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przypadku dostępności cyfrowej podmioty te muszą stosować zapisy z ustawy 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4 kwietnia 2019 r. </a:t>
            </a:r>
            <a:r>
              <a:rPr lang="pl-PL" b="1" dirty="0">
                <a:latin typeface="+mn-lt"/>
              </a:rPr>
              <a:t>o dostępności cyfrowej stron internetowych i aplikacji mobilnych podmiotów publicznych</a:t>
            </a:r>
            <a:r>
              <a:rPr lang="pl-PL" dirty="0">
                <a:latin typeface="+mn-lt"/>
              </a:rPr>
              <a:t>. Ustawa nakłada obowiązek zgodności stron internetowych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aplikacji mobilnych z wytycznymi WCAG 2.1. </a:t>
            </a: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przypadku pozostałych Beneficjentów zachęcamy do  zwiększania dostępności treści internetowych w oparciu o wytyczne WCAG 2.1. 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96EC386-1FB1-4BCA-9CF1-38D882C41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21020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5AF1EC5-15D2-44F9-A92E-44632149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B15C4FC-866E-44B2-9A2B-FC961CB062CD}"/>
              </a:ext>
            </a:extLst>
          </p:cNvPr>
          <p:cNvSpPr txBox="1"/>
          <p:nvPr/>
        </p:nvSpPr>
        <p:spPr>
          <a:xfrm>
            <a:off x="395536" y="1124744"/>
            <a:ext cx="8291264" cy="5112568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pl-PL" sz="2200" dirty="0">
                <a:latin typeface="+mn-lt"/>
              </a:rPr>
              <a:t>Aktualizacja wytycznych WCAG 2.1 powstała przede wszystkim z myślą o trzech grupach użytkowników: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+mn-lt"/>
              </a:rPr>
              <a:t>osobach słabowidzących,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+mn-lt"/>
              </a:rPr>
              <a:t>osobach z problemami poznawczymi,</a:t>
            </a:r>
          </a:p>
          <a:p>
            <a:pPr marL="342900" indent="-342900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pl-PL" sz="2200" dirty="0">
                <a:latin typeface="+mn-lt"/>
              </a:rPr>
              <a:t>użytkownikach urządzeń mobilnych.</a:t>
            </a:r>
          </a:p>
          <a:p>
            <a:pPr>
              <a:lnSpc>
                <a:spcPct val="170000"/>
              </a:lnSpc>
            </a:pPr>
            <a:r>
              <a:rPr lang="pl-PL" sz="2000" b="1" dirty="0">
                <a:latin typeface="+mn-lt"/>
              </a:rPr>
              <a:t>Najważniejsze zmiany wprowadzone standardem WCAG 2.1 w porównaniu do wersji 2.0</a:t>
            </a:r>
            <a:r>
              <a:rPr lang="pl-PL" sz="1900" dirty="0">
                <a:latin typeface="+mn-lt"/>
              </a:rPr>
              <a:t>: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sz="1900" dirty="0">
                <a:latin typeface="+mn-lt"/>
              </a:rPr>
              <a:t>Wytyczna 3.5, która uwzględnia nowe sposoby na wprowadzanie danych w zakresie interakcji użytkownika z interfejsem, zwłaszcza dotykowym (to odpowiedź na potrzeby osób mających problemy z koordynacją dotyku, wykonywaniem skomplikowanych gestów itp.). Uwzględnia nowe metody wprowadzania danych, nie tylko za pomocą klawiatury fizycznej i wirtualnej oraz głosu, ale także za pomocą wirtualnej klawiatury Braille’a i pisma ręcznego.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sz="1900" dirty="0">
                <a:latin typeface="+mn-lt"/>
              </a:rPr>
              <a:t>Obowiązek tworzenia tekstu dla osób słabowidzących, który będzie się poprawnie zawijał i powiększał, a grafika powinna posiadać odpowiedni kontrast.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sz="1900" dirty="0">
                <a:latin typeface="+mn-lt"/>
              </a:rPr>
              <a:t>Ze względu na potrzeby osób z problemami poznawczymi uwzględniono takie projektowanie formularzy, aby poprawiały wprowadzane dane, o ile to tylko możliwe.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+mn-lt"/>
              </a:rPr>
              <a:t>Uwzględniono najnowsze urządzenia mobilne, których interfejs można obsługiwać zarówno w układzie poziomym, jak i pionowym. Wprowadzono obowiązek opcjonalnego wyłączania dodatkowych czujników, aby np. osobie ze </a:t>
            </a:r>
            <a:r>
              <a:rPr lang="pl-PL" dirty="0" err="1">
                <a:latin typeface="+mn-lt"/>
              </a:rPr>
              <a:t>spastycznościami</a:t>
            </a:r>
            <a:r>
              <a:rPr lang="pl-PL" dirty="0">
                <a:latin typeface="+mn-lt"/>
              </a:rPr>
              <a:t> nie uruchamiała się funkcja wymagająca potrząsania. Zawarto również klika wskazówek dla osób tworzących interfejsy, aby pamiętali o użytkownikach mających mniejszą sprawność manualną.</a:t>
            </a: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BA8A2F47-2974-49E3-8A16-DEA59B8D6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927589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33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052736"/>
            <a:ext cx="8064896" cy="5668739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pl-PL" sz="2600" dirty="0">
                <a:latin typeface="+mn-lt"/>
              </a:rPr>
              <a:t>Zasadę dostępności należy także uwzględniać w procesie zlecania zamówień publicznych – odpowiednie zapisy SIWZ, stosowanie klauzul społecznych promujących m.in. zatrudnienie osób z </a:t>
            </a:r>
            <a:r>
              <a:rPr lang="pl-PL" sz="2600" dirty="0" err="1">
                <a:latin typeface="+mn-lt"/>
              </a:rPr>
              <a:t>niepełnosprawnościami</a:t>
            </a:r>
            <a:r>
              <a:rPr lang="pl-PL" sz="26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2600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600" b="1" dirty="0">
                <a:latin typeface="+mn-lt"/>
              </a:rPr>
              <a:t>klauzuli zastrzeżonej </a:t>
            </a:r>
            <a:r>
              <a:rPr lang="pl-PL" sz="26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z niepełnosprawnościami,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6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600" b="1" dirty="0">
                <a:latin typeface="+mn-lt"/>
              </a:rPr>
              <a:t>klauzuli zatrudnieniowej </a:t>
            </a:r>
            <a:r>
              <a:rPr lang="pl-PL" sz="2600" dirty="0">
                <a:latin typeface="+mn-lt"/>
              </a:rPr>
              <a:t>- dającej zamawiającemu możliwość nałożenia na wykonawcę wymogu zatrudnienia przy realizacji przedmiotu zamówienia osób znajdujących się </a:t>
            </a:r>
            <a:br>
              <a:rPr lang="pl-PL" sz="2600" dirty="0">
                <a:latin typeface="+mn-lt"/>
              </a:rPr>
            </a:br>
            <a:r>
              <a:rPr lang="pl-PL" sz="2600" dirty="0">
                <a:latin typeface="+mn-lt"/>
              </a:rPr>
              <a:t>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sz="2600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sz="2600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sz="2600" dirty="0">
              <a:latin typeface="+mn-lt"/>
            </a:endParaRPr>
          </a:p>
          <a:p>
            <a:pPr marL="342000" indent="-342000" algn="ctr">
              <a:lnSpc>
                <a:spcPct val="170000"/>
              </a:lnSpc>
            </a:pPr>
            <a:r>
              <a:rPr lang="pl-PL" sz="2600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 algn="ctr">
              <a:lnSpc>
                <a:spcPct val="170000"/>
              </a:lnSpc>
            </a:pPr>
            <a:r>
              <a:rPr lang="pl-PL" sz="2600" dirty="0">
                <a:latin typeface="+mn-lt"/>
              </a:rPr>
              <a:t>w  regulaminie konkursu (dot. usług cateringowych, usług sprzątania, usług poligraficznych, zamówienie materiałów informacyjno-promocyjnych).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34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0" algn="ctr" eaLnBrk="1" hangingPunct="1">
              <a:lnSpc>
                <a:spcPct val="110000"/>
              </a:lnSpc>
            </a:pPr>
            <a:r>
              <a:rPr lang="pl-PL" sz="2800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projektu,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użytkownikami tego produktu będą wyłącznie osoby z niepełnosprawnością słuchu, niegwarantujące dostępu produktu osobom </a:t>
            </a:r>
            <a:br>
              <a:rPr lang="pl-PL" dirty="0">
                <a:latin typeface="+mn-lt"/>
                <a:ea typeface="Times New Roman" pitchFamily="18" charset="0"/>
                <a:cs typeface="Arial" pitchFamily="34" charset="0"/>
              </a:rPr>
            </a:b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z niepełnosprawnością sprzężoną, </a:t>
            </a:r>
          </a:p>
          <a:p>
            <a:pPr lvl="0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wszystkich.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9435" y="980728"/>
            <a:ext cx="7848872" cy="5265160"/>
          </a:xfrm>
          <a:prstGeom prst="rect">
            <a:avLst/>
          </a:prstGeom>
          <a:solidFill>
            <a:schemeClr val="bg1"/>
          </a:solidFill>
          <a:ln w="36000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Więcej informacji znajduje się na stronie </a:t>
            </a:r>
            <a:r>
              <a:rPr lang="pl-PL" b="1" dirty="0"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rpo.dolnyslask.pl</a:t>
            </a:r>
            <a:r>
              <a:rPr lang="pl-PL" b="1" dirty="0">
                <a:latin typeface="+mn-lt"/>
              </a:rPr>
              <a:t> w zakładce </a:t>
            </a:r>
            <a:r>
              <a:rPr lang="pl-PL" b="1" u="sng" dirty="0">
                <a:latin typeface="+mn-lt"/>
              </a:rPr>
              <a:t>Poznaj Fundusze Europejskie bez barier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koordynatorka równości szans i niedyskryminacji osób z niepełnosprawnościami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dirty="0">
                <a:latin typeface="+mn-lt"/>
              </a:rPr>
              <a:t>magdalena.danowska@dolnyslask.pl</a:t>
            </a:r>
            <a:endParaRPr lang="pl-PL" sz="1400" dirty="0"/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124744"/>
            <a:ext cx="7920880" cy="547260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pl-PL" sz="3600" dirty="0">
                <a:latin typeface="+mj-lt"/>
              </a:rPr>
              <a:t>Uczeń/dziecko z niepełnosprawnością  </a:t>
            </a:r>
            <a:endParaRPr lang="pl-PL" sz="2600" dirty="0"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pl-PL" sz="2600" dirty="0">
                <a:latin typeface="+mj-lt"/>
              </a:rPr>
              <a:t>(projekty w ramach CT10)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uczeń albo dziecko w wieku przedszkolnym posiadający </a:t>
            </a:r>
            <a:r>
              <a:rPr lang="pl-PL" sz="2500" b="1" dirty="0">
                <a:latin typeface="+mn-lt"/>
              </a:rPr>
              <a:t>orzeczenie</a:t>
            </a:r>
            <a:r>
              <a:rPr lang="pl-PL" sz="2500" dirty="0">
                <a:latin typeface="+mn-lt"/>
              </a:rPr>
              <a:t> </a:t>
            </a:r>
            <a:br>
              <a:rPr lang="pl-PL" sz="2500" dirty="0">
                <a:latin typeface="+mn-lt"/>
              </a:rPr>
            </a:br>
            <a:r>
              <a:rPr lang="pl-PL" sz="2500" dirty="0">
                <a:latin typeface="+mn-lt"/>
              </a:rPr>
              <a:t>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5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dzieci i młodzież posiadające </a:t>
            </a: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o potrzebie zajęć rewalidacyjno-wychowawczych wydawane ze względu na niepełnosprawność intelektualną w stopniu głębokim. </a:t>
            </a:r>
          </a:p>
          <a:p>
            <a:pPr algn="just">
              <a:lnSpc>
                <a:spcPct val="150000"/>
              </a:lnSpc>
            </a:pPr>
            <a:endParaRPr lang="pl-PL" sz="25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są wydawane przez zespół orzekający działający w publicznej poradni psychologiczno-pedagogicznej, w tym poradni specjalistycznej.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457200" y="980728"/>
            <a:ext cx="8229600" cy="55446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eaLnBrk="1" hangingPunct="1">
              <a:lnSpc>
                <a:spcPct val="16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60000"/>
              </a:lnSpc>
              <a:defRPr/>
            </a:pPr>
            <a:r>
              <a:rPr lang="pl-PL" altLang="pl-PL" b="1" dirty="0">
                <a:latin typeface="+mn-lt"/>
                <a:cs typeface="Arial" charset="0"/>
              </a:rPr>
              <a:t>w tym dostępności dla osób z niepełnosprawnościami jest weryfikowana przez dwa poniższe elementy (kryterium horyzontalne: </a:t>
            </a:r>
            <a:r>
              <a:rPr lang="pl-PL" b="1" i="1" dirty="0">
                <a:latin typeface="+mn-lt"/>
              </a:rPr>
              <a:t>Kryterium zgodności z właściwymi politykami i zasadami):</a:t>
            </a:r>
          </a:p>
          <a:p>
            <a:pPr algn="ctr" eaLnBrk="1" hangingPunct="1">
              <a:lnSpc>
                <a:spcPct val="160000"/>
              </a:lnSpc>
              <a:defRPr/>
            </a:pPr>
            <a:endParaRPr lang="pl-PL" altLang="pl-PL" sz="1600" b="1" dirty="0">
              <a:latin typeface="+mn-lt"/>
              <a:cs typeface="Arial" charset="0"/>
            </a:endParaRPr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16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>
              <a:lnSpc>
                <a:spcPct val="160000"/>
              </a:lnSpc>
            </a:pPr>
            <a:endParaRPr lang="pl-PL" sz="16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pl-PL" sz="1600" dirty="0">
                <a:latin typeface="+mn-lt"/>
              </a:rPr>
              <a:t>Czy wszystkie produkty projektu, które nie zostały uznane  za neutralne będą dostępne dla wszystkich użytkowników w tym dla osób z niepełnosprawnościami?</a:t>
            </a:r>
          </a:p>
          <a:p>
            <a:pPr marL="285750" indent="-285750" algn="just">
              <a:lnSpc>
                <a:spcPct val="160000"/>
              </a:lnSpc>
            </a:pPr>
            <a:endParaRPr lang="pl-PL" sz="1600" dirty="0">
              <a:latin typeface="+mn-lt"/>
              <a:cs typeface="Arial" pitchFamily="34" charset="0"/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053800"/>
            <a:ext cx="8784976" cy="510342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483252" y="1205453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391313" y="3050927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KONCEPCJA UNIWERSALNEGO PROJEKTOWANIA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38297" y="3050927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702696" y="2486259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292080" y="2494911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1763688" y="4737058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7812360" y="4713748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79345" y="5291244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78457" y="5256755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916832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 </a:t>
            </a:r>
            <a:r>
              <a:rPr lang="pl-PL" sz="1900" b="1" dirty="0">
                <a:latin typeface="+mn-lt"/>
              </a:rPr>
              <a:t>dla wszystkich</a:t>
            </a:r>
            <a:r>
              <a:rPr lang="pl-PL" sz="1900" dirty="0">
                <a:latin typeface="+mn-lt"/>
              </a:rPr>
              <a:t>,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980728"/>
            <a:ext cx="8219256" cy="5472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atin typeface="+mn-lt"/>
              </a:rPr>
              <a:t>Koncepcja ta jest realizowana przez zastosowanie </a:t>
            </a:r>
          </a:p>
          <a:p>
            <a:pPr algn="ctr"/>
            <a:r>
              <a:rPr lang="pl-PL" sz="2800" dirty="0">
                <a:latin typeface="+mn-lt"/>
              </a:rPr>
              <a:t>co najmniej standardów dostępności.</a:t>
            </a:r>
          </a:p>
          <a:p>
            <a:pPr algn="ctr"/>
            <a:endParaRPr lang="pl-PL" sz="28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(załącznik nr 2 do </a:t>
            </a:r>
            <a:r>
              <a:rPr lang="pl-PL" sz="2000" i="1" dirty="0">
                <a:latin typeface="+mn-lt"/>
              </a:rPr>
              <a:t>Wytycznych</a:t>
            </a:r>
            <a:r>
              <a:rPr lang="pl-PL" sz="2000" dirty="0">
                <a:latin typeface="+mn-lt"/>
              </a:rPr>
              <a:t>)  dotyczy produktów będących przedmiotem projektu.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Wyróżniamy: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transportowy,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architektoniczny.</a:t>
            </a:r>
          </a:p>
          <a:p>
            <a:endParaRPr lang="pl-PL" sz="2000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niepełnosprawnościami.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Poszczególne rodzaje wsparcia mogą wymagać zastosowania więcej niż jednego Standardu. Na przykład: tworzenie nowych miejsc edukacji przedszkolnej i podniesienie kompetencji nauczycieli to: standard edukacyjny w kontekście tworzenia miejsc, standard szkoleniowy - szkolenia w ramach podnoszenia kompetencji nauczycieli i standard cyfrowy jeśli projekt zakłada utworzenie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14469</TotalTime>
  <Words>2938</Words>
  <Application>Microsoft Office PowerPoint</Application>
  <PresentationFormat>Pokaz na ekranie (4:3)</PresentationFormat>
  <Paragraphs>308</Paragraphs>
  <Slides>35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0" baseType="lpstr">
      <vt:lpstr>Arial</vt:lpstr>
      <vt:lpstr>Calibri</vt:lpstr>
      <vt:lpstr>Courier New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1214</cp:revision>
  <cp:lastPrinted>2020-01-14T13:43:44Z</cp:lastPrinted>
  <dcterms:created xsi:type="dcterms:W3CDTF">2010-12-31T07:04:34Z</dcterms:created>
  <dcterms:modified xsi:type="dcterms:W3CDTF">2020-01-15T14:30:48Z</dcterms:modified>
</cp:coreProperties>
</file>