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58" r:id="rId4"/>
    <p:sldMasterId id="2147483770" r:id="rId5"/>
    <p:sldMasterId id="2147483722" r:id="rId6"/>
    <p:sldMasterId id="2147483734" r:id="rId7"/>
    <p:sldMasterId id="2147483746" r:id="rId8"/>
    <p:sldMasterId id="2147483965" r:id="rId9"/>
  </p:sldMasterIdLst>
  <p:notesMasterIdLst>
    <p:notesMasterId r:id="rId81"/>
  </p:notesMasterIdLst>
  <p:handoutMasterIdLst>
    <p:handoutMasterId r:id="rId82"/>
  </p:handoutMasterIdLst>
  <p:sldIdLst>
    <p:sldId id="257" r:id="rId10"/>
    <p:sldId id="278" r:id="rId11"/>
    <p:sldId id="478" r:id="rId12"/>
    <p:sldId id="479" r:id="rId13"/>
    <p:sldId id="480" r:id="rId14"/>
    <p:sldId id="521" r:id="rId15"/>
    <p:sldId id="522" r:id="rId16"/>
    <p:sldId id="523" r:id="rId17"/>
    <p:sldId id="580" r:id="rId18"/>
    <p:sldId id="581" r:id="rId19"/>
    <p:sldId id="582" r:id="rId20"/>
    <p:sldId id="583" r:id="rId21"/>
    <p:sldId id="584" r:id="rId22"/>
    <p:sldId id="585" r:id="rId23"/>
    <p:sldId id="586" r:id="rId24"/>
    <p:sldId id="530" r:id="rId25"/>
    <p:sldId id="531" r:id="rId26"/>
    <p:sldId id="587" r:id="rId27"/>
    <p:sldId id="532" r:id="rId28"/>
    <p:sldId id="533" r:id="rId29"/>
    <p:sldId id="534" r:id="rId30"/>
    <p:sldId id="535" r:id="rId31"/>
    <p:sldId id="496" r:id="rId32"/>
    <p:sldId id="536" r:id="rId33"/>
    <p:sldId id="537" r:id="rId34"/>
    <p:sldId id="538" r:id="rId35"/>
    <p:sldId id="539" r:id="rId36"/>
    <p:sldId id="540" r:id="rId37"/>
    <p:sldId id="541" r:id="rId38"/>
    <p:sldId id="542" r:id="rId39"/>
    <p:sldId id="543" r:id="rId40"/>
    <p:sldId id="544" r:id="rId41"/>
    <p:sldId id="545" r:id="rId42"/>
    <p:sldId id="546" r:id="rId43"/>
    <p:sldId id="547" r:id="rId44"/>
    <p:sldId id="548" r:id="rId45"/>
    <p:sldId id="549" r:id="rId46"/>
    <p:sldId id="551" r:id="rId47"/>
    <p:sldId id="588" r:id="rId48"/>
    <p:sldId id="589" r:id="rId49"/>
    <p:sldId id="590" r:id="rId50"/>
    <p:sldId id="591" r:id="rId51"/>
    <p:sldId id="592" r:id="rId52"/>
    <p:sldId id="552" r:id="rId53"/>
    <p:sldId id="593" r:id="rId54"/>
    <p:sldId id="594" r:id="rId55"/>
    <p:sldId id="595" r:id="rId56"/>
    <p:sldId id="559" r:id="rId57"/>
    <p:sldId id="560" r:id="rId58"/>
    <p:sldId id="561" r:id="rId59"/>
    <p:sldId id="562" r:id="rId60"/>
    <p:sldId id="563" r:id="rId61"/>
    <p:sldId id="564" r:id="rId62"/>
    <p:sldId id="565" r:id="rId63"/>
    <p:sldId id="566" r:id="rId64"/>
    <p:sldId id="567" r:id="rId65"/>
    <p:sldId id="568" r:id="rId66"/>
    <p:sldId id="569" r:id="rId67"/>
    <p:sldId id="570" r:id="rId68"/>
    <p:sldId id="571" r:id="rId69"/>
    <p:sldId id="572" r:id="rId70"/>
    <p:sldId id="574" r:id="rId71"/>
    <p:sldId id="575" r:id="rId72"/>
    <p:sldId id="576" r:id="rId73"/>
    <p:sldId id="578" r:id="rId74"/>
    <p:sldId id="579" r:id="rId75"/>
    <p:sldId id="472" r:id="rId76"/>
    <p:sldId id="501" r:id="rId77"/>
    <p:sldId id="474" r:id="rId78"/>
    <p:sldId id="433" r:id="rId79"/>
    <p:sldId id="475" r:id="rId80"/>
  </p:sldIdLst>
  <p:sldSz cx="9144000" cy="6858000" type="screen4x3"/>
  <p:notesSz cx="6797675" cy="987425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070A0"/>
    <a:srgbClr val="FFB900"/>
    <a:srgbClr val="FF9900"/>
    <a:srgbClr val="FFB800"/>
    <a:srgbClr val="FBBA00"/>
    <a:srgbClr val="008000"/>
    <a:srgbClr val="0033CC"/>
    <a:srgbClr val="FF9966"/>
    <a:srgbClr val="FFBE00"/>
    <a:srgbClr val="FFB4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3" autoAdjust="0"/>
    <p:restoredTop sz="96233" autoAdjust="0"/>
  </p:normalViewPr>
  <p:slideViewPr>
    <p:cSldViewPr snapToGrid="0">
      <p:cViewPr varScale="1">
        <p:scale>
          <a:sx n="73" d="100"/>
          <a:sy n="73" d="100"/>
        </p:scale>
        <p:origin x="-1356" y="-102"/>
      </p:cViewPr>
      <p:guideLst>
        <p:guide orient="horz" pos="2160"/>
        <p:guide pos="2880"/>
      </p:guideLst>
    </p:cSldViewPr>
  </p:slideViewPr>
  <p:outlineViewPr>
    <p:cViewPr>
      <p:scale>
        <a:sx n="33" d="100"/>
        <a:sy n="33" d="100"/>
      </p:scale>
      <p:origin x="0" y="119046"/>
    </p:cViewPr>
  </p:outlineViewPr>
  <p:notesTextViewPr>
    <p:cViewPr>
      <p:scale>
        <a:sx n="1" d="1"/>
        <a:sy n="1" d="1"/>
      </p:scale>
      <p:origin x="0" y="0"/>
    </p:cViewPr>
  </p:notesTextViewPr>
  <p:notesViewPr>
    <p:cSldViewPr snapToGrid="0">
      <p:cViewPr varScale="1">
        <p:scale>
          <a:sx n="52" d="100"/>
          <a:sy n="52" d="100"/>
        </p:scale>
        <p:origin x="-2934" y="-84"/>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handoutMaster" Target="handoutMasters/handoutMaster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93F71DB5-E1F9-4FB8-A2CC-9672718C73FA}" type="datetimeFigureOut">
              <a:rPr lang="pl-PL" smtClean="0"/>
              <a:pPr/>
              <a:t>2016-03-22</a:t>
            </a:fld>
            <a:endParaRPr lang="pl-PL"/>
          </a:p>
        </p:txBody>
      </p:sp>
      <p:sp>
        <p:nvSpPr>
          <p:cNvPr id="4" name="Symbol zastępczy stopki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3550EE3-86C3-4A86-857A-7E80D18E1865}" type="slidenum">
              <a:rPr lang="pl-PL" smtClean="0"/>
              <a:pPr/>
              <a:t>‹#›</a:t>
            </a:fld>
            <a:endParaRPr lang="pl-PL"/>
          </a:p>
        </p:txBody>
      </p:sp>
    </p:spTree>
    <p:extLst>
      <p:ext uri="{BB962C8B-B14F-4D97-AF65-F5344CB8AC3E}">
        <p14:creationId xmlns="" xmlns:p14="http://schemas.microsoft.com/office/powerpoint/2010/main" val="80276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BD708B6-522C-4A2E-8A4A-29650C96FAAA}" type="datetimeFigureOut">
              <a:rPr lang="pl-PL" smtClean="0"/>
              <a:pPr/>
              <a:t>2016-03-22</a:t>
            </a:fld>
            <a:endParaRPr lang="pl-PL"/>
          </a:p>
        </p:txBody>
      </p:sp>
      <p:sp>
        <p:nvSpPr>
          <p:cNvPr id="4" name="Symbol zastępczy obrazu slajd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C15D669-23D8-4A7B-BC26-4E562F24D5B3}" type="slidenum">
              <a:rPr lang="pl-PL" smtClean="0"/>
              <a:pPr/>
              <a:t>‹#›</a:t>
            </a:fld>
            <a:endParaRPr lang="pl-PL"/>
          </a:p>
        </p:txBody>
      </p:sp>
    </p:spTree>
    <p:extLst>
      <p:ext uri="{BB962C8B-B14F-4D97-AF65-F5344CB8AC3E}">
        <p14:creationId xmlns="" xmlns:p14="http://schemas.microsoft.com/office/powerpoint/2010/main" val="517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a:t>
            </a:fld>
            <a:endParaRPr lang="pl-PL"/>
          </a:p>
        </p:txBody>
      </p:sp>
    </p:spTree>
    <p:extLst>
      <p:ext uri="{BB962C8B-B14F-4D97-AF65-F5344CB8AC3E}">
        <p14:creationId xmlns="" xmlns:p14="http://schemas.microsoft.com/office/powerpoint/2010/main" val="393775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a:t>
            </a:fld>
            <a:endParaRPr lang="pl-PL"/>
          </a:p>
        </p:txBody>
      </p:sp>
    </p:spTree>
    <p:extLst>
      <p:ext uri="{BB962C8B-B14F-4D97-AF65-F5344CB8AC3E}">
        <p14:creationId xmlns="" xmlns:p14="http://schemas.microsoft.com/office/powerpoint/2010/main" val="370122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a:t>
            </a:fld>
            <a:endParaRPr lang="pl-PL"/>
          </a:p>
        </p:txBody>
      </p:sp>
    </p:spTree>
    <p:extLst>
      <p:ext uri="{BB962C8B-B14F-4D97-AF65-F5344CB8AC3E}">
        <p14:creationId xmlns="" xmlns:p14="http://schemas.microsoft.com/office/powerpoint/2010/main" val="122106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17</a:t>
            </a:fld>
            <a:endParaRPr lang="pl-PL"/>
          </a:p>
        </p:txBody>
      </p:sp>
    </p:spTree>
    <p:extLst>
      <p:ext uri="{BB962C8B-B14F-4D97-AF65-F5344CB8AC3E}">
        <p14:creationId xmlns="" xmlns:p14="http://schemas.microsoft.com/office/powerpoint/2010/main" val="15766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27</a:t>
            </a:fld>
            <a:endParaRPr lang="pl-PL"/>
          </a:p>
        </p:txBody>
      </p:sp>
    </p:spTree>
    <p:extLst>
      <p:ext uri="{BB962C8B-B14F-4D97-AF65-F5344CB8AC3E}">
        <p14:creationId xmlns="" xmlns:p14="http://schemas.microsoft.com/office/powerpoint/2010/main" val="353086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31</a:t>
            </a:fld>
            <a:endParaRPr lang="pl-PL"/>
          </a:p>
        </p:txBody>
      </p:sp>
    </p:spTree>
    <p:extLst>
      <p:ext uri="{BB962C8B-B14F-4D97-AF65-F5344CB8AC3E}">
        <p14:creationId xmlns="" xmlns:p14="http://schemas.microsoft.com/office/powerpoint/2010/main" val="274943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33</a:t>
            </a:fld>
            <a:endParaRPr lang="pl-PL"/>
          </a:p>
        </p:txBody>
      </p:sp>
    </p:spTree>
    <p:extLst>
      <p:ext uri="{BB962C8B-B14F-4D97-AF65-F5344CB8AC3E}">
        <p14:creationId xmlns="" xmlns:p14="http://schemas.microsoft.com/office/powerpoint/2010/main" val="58879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34</a:t>
            </a:fld>
            <a:endParaRPr lang="pl-PL"/>
          </a:p>
        </p:txBody>
      </p:sp>
    </p:spTree>
    <p:extLst>
      <p:ext uri="{BB962C8B-B14F-4D97-AF65-F5344CB8AC3E}">
        <p14:creationId xmlns="" xmlns:p14="http://schemas.microsoft.com/office/powerpoint/2010/main" val="192674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66</a:t>
            </a:fld>
            <a:endParaRPr lang="pl-PL"/>
          </a:p>
        </p:txBody>
      </p:sp>
    </p:spTree>
    <p:extLst>
      <p:ext uri="{BB962C8B-B14F-4D97-AF65-F5344CB8AC3E}">
        <p14:creationId xmlns="" xmlns:p14="http://schemas.microsoft.com/office/powerpoint/2010/main" val="2612617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13"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14"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1B74007-10BC-4570-AA93-B89E2D8BD87E}"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2240" t="-16568" r="2793" b="-17213"/>
          <a:stretch/>
        </p:blipFill>
        <p:spPr bwMode="auto">
          <a:xfrm>
            <a:off x="4572000" y="139700"/>
            <a:ext cx="4445000" cy="698500"/>
          </a:xfrm>
          <a:prstGeom prst="rect">
            <a:avLst/>
          </a:prstGeom>
          <a:solidFill>
            <a:schemeClr val="bg1"/>
          </a:solidFill>
          <a:ln>
            <a:noFill/>
          </a:ln>
          <a:effectLst/>
          <a:extLst/>
        </p:spPr>
      </p:pic>
    </p:spTree>
    <p:extLst>
      <p:ext uri="{BB962C8B-B14F-4D97-AF65-F5344CB8AC3E}">
        <p14:creationId xmlns="" xmlns:p14="http://schemas.microsoft.com/office/powerpoint/2010/main" val="32644216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2240" t="-16568" r="2793" b="-17213"/>
          <a:stretch/>
        </p:blipFill>
        <p:spPr bwMode="auto">
          <a:xfrm>
            <a:off x="4572000" y="139700"/>
            <a:ext cx="4445000" cy="698500"/>
          </a:xfrm>
          <a:prstGeom prst="rect">
            <a:avLst/>
          </a:prstGeom>
          <a:solidFill>
            <a:schemeClr val="bg1"/>
          </a:solidFill>
          <a:ln>
            <a:noFill/>
          </a:ln>
          <a:effectLst/>
          <a:extLst/>
        </p:spPr>
      </p:pic>
    </p:spTree>
    <p:extLst>
      <p:ext uri="{BB962C8B-B14F-4D97-AF65-F5344CB8AC3E}">
        <p14:creationId xmlns="" xmlns:p14="http://schemas.microsoft.com/office/powerpoint/2010/main" val="3249289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2240" t="-16568" r="2793" b="-17213"/>
          <a:stretch/>
        </p:blipFill>
        <p:spPr bwMode="auto">
          <a:xfrm>
            <a:off x="4572000" y="139700"/>
            <a:ext cx="4445000" cy="698500"/>
          </a:xfrm>
          <a:prstGeom prst="rect">
            <a:avLst/>
          </a:prstGeom>
          <a:solidFill>
            <a:schemeClr val="bg1"/>
          </a:solidFill>
          <a:ln>
            <a:noFill/>
          </a:ln>
          <a:effectLst/>
          <a:extLst/>
        </p:spPr>
      </p:pic>
    </p:spTree>
    <p:extLst>
      <p:ext uri="{BB962C8B-B14F-4D97-AF65-F5344CB8AC3E}">
        <p14:creationId xmlns="" xmlns:p14="http://schemas.microsoft.com/office/powerpoint/2010/main" val="10211775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 xmlns:p14="http://schemas.microsoft.com/office/powerpoint/2010/main" val="25520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E2CB10A-05C1-42B5-946F-F83045E2D45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6"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241D940-65B5-4AE2-AB0B-1F88FBC6AA6A}"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538237-5158-4B7C-930E-FBC22445600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74B9133-8071-4CBC-823A-F3D446F4FD9D}"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44C0A568-537E-4A22-BED5-9F9D14A20665}"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3F38B4EB-B886-488A-ABC8-E6987931656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A19C5765-E626-43B3-AE77-138B601E1E6F}"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33F09EE-7716-4C47-9D79-3D08789E2EC8}"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EAC407E-E079-4AC2-9751-F59A5AF8D3FE}"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0BDC2BC-767A-43C6-A595-C9AF32D85C7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BED8C-F095-4274-B6BA-B7B0A7C1EE1C}"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3128B6-7CD0-461E-8145-5442C51BC9A9}"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384EB015-F115-47D3-9F03-3C31A981B70B}"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05E7011-9940-4EEA-9D0C-8AE1E06E4DE5}"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2A91962-776D-4ACF-A610-14A79AC1CD7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8FF113B-A332-4691-AC3C-50C64DFCCE09}"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40E9AFE-20A1-43EE-B94E-3ABBD5C07813}"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E6E54233-9982-4436-A8F5-B33DFB6B84C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28167EC-C765-41C8-A9C6-5635F9AD7878}"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D1AABD90-DE26-46C3-ACBA-EC028CB11EFC}"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CC7FDA-43C7-418D-B53B-C8BAFCB7DD5C}"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33A653-65C5-4F62-9132-8CCC4C49FA16}"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3757358-3123-49AF-B0A5-CF1357F5F50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B8DDC40-EB1E-4C59-A628-F04976F05916}"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294EEDB-ABCF-447F-ADDA-B89E3012FA54}"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ED31446-2E59-4E7D-B393-B4CA44AA962C}"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BE0346-CCD7-4F55-A6FF-345460679638}"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38F5138F-8CB9-4E55-9E74-7BEEC4575156}"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4CAF419-C5A2-4015-898D-9B7E8CAC2E57}"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90037087-E8FA-468F-98A7-E6E852F04A79}"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55EF3A-C6F6-43FB-BB43-0B325F11B5F6}" type="slidenum">
              <a:rPr lang="pl-PL"/>
              <a:pPr>
                <a:defRPr/>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911829-D916-4251-8119-AA6463213B2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CB284BA-E256-46CF-8F39-210A2938A537}"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AFA370A-3F8D-4430-ADA7-E2C8D3E8E6B7}"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DCCA9654-46EF-46E0-886A-30D320B64EDA}"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D7A8C346-B7F5-4F95-B6A8-20C74B3F49A1}"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28B2D6A-F29F-496D-AEB5-02515193B012}"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527CDDE7-3D29-453F-91C9-D10EF2658DCA}"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AD3A65CB-8FD5-4124-854D-C020F11ED14F}"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00D58F-B6AD-46C0-88EC-D789B9E6A538}"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1E60A8B-0313-4CF7-AE4E-2221F9AA928E}"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F0659-E524-4230-AFE4-B954867A52F8}"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62F1C-8F60-4402-9548-A21721D57D57}"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68FE7929-50DD-462D-97EB-6559B25F8B76}"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3D46C40-8F77-4FC9-8B1F-BB521824F0DD}"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014E2202-13AB-4787-8FD1-3B0252620A0B}"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E8584D8-4175-4D06-A0AF-731ED0A32C18}"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472547D2-DC00-40F9-8A86-3D0C7D6618AA}"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ABD0EBA-8CB2-4374-9676-F3C851943DD7}"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BCBC89E-2689-461C-8D8C-887FFB67AFF8}"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917FCE6B-E548-4458-BF4F-E80EC4B10533}"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pPr>
                <a:defRPr/>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pPr>
                <a:defRPr/>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pPr>
                <a:defRPr/>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pPr>
                <a:defRPr/>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pPr>
                <a:defRPr/>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pPr>
                <a:defRPr/>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76434D4-CC02-4A9C-B3B0-5FBF485A08F2}"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D2017FA-5E19-42B8-AC0D-42B66D9938FB}" type="slidenum">
              <a:rPr lang="pl-PL"/>
              <a:pPr>
                <a:defRPr/>
              </a:pPr>
              <a:t>‹#›</a:t>
            </a:fld>
            <a:endParaRPr lang="pl-P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3F0160E-8FC5-49EF-907D-723E51873C91}" type="slidenum">
              <a:rPr lang="pl-PL"/>
              <a:pPr>
                <a:defRPr/>
              </a:pPr>
              <a:t>‹#›</a:t>
            </a:fld>
            <a:endParaRPr 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2962E14-2061-48C3-9EFE-CA46EF40F4FA}" type="slidenum">
              <a:rPr lang="pl-PL"/>
              <a:pPr>
                <a:defRPr/>
              </a:pPr>
              <a:t>‹#›</a:t>
            </a:fld>
            <a:endParaRPr 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C20894F-7641-4CDE-A8BF-482670B87519}" type="slidenum">
              <a:rPr lang="pl-PL"/>
              <a:pPr>
                <a:defRPr/>
              </a:pPr>
              <a:t>‹#›</a:t>
            </a:fld>
            <a:endParaRPr 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38DA49B-B7EA-4918-ADE8-806A86C5FF21}" type="slidenum">
              <a:rPr lang="pl-PL"/>
              <a:pPr>
                <a:defRPr/>
              </a:pPr>
              <a:t>‹#›</a:t>
            </a:fld>
            <a:endParaRPr 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9AA2687-4FC4-42CC-9A08-F6B71A67F34C}" type="slidenum">
              <a:rPr lang="pl-PL"/>
              <a:pPr>
                <a:defRPr/>
              </a:pPr>
              <a:t>‹#›</a:t>
            </a:fld>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82810EAE-AB87-4CF1-B780-262216FB26E7}"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20DBF9E6-52F1-4FD5-9649-15F13D164B05}"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90E975-0B2F-4F79-A2FC-F284CFD40649}" type="slidenum">
              <a:rPr lang="pl-PL"/>
              <a:pPr>
                <a:defRPr/>
              </a:pPr>
              <a:t>‹#›</a:t>
            </a:fld>
            <a:endParaRPr lang="pl-P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6F1DB91-1122-4D39-B83F-47B470E4A0CC}" type="slidenum">
              <a:rPr lang="pl-PL"/>
              <a:pPr>
                <a:defRPr/>
              </a:pPr>
              <a:t>‹#›</a:t>
            </a:fld>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pic>
        <p:nvPicPr>
          <p:cNvPr id="7" name="Picture 2"/>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l="1155" t="-21915" r="2792" b="-13261"/>
          <a:stretch/>
        </p:blipFill>
        <p:spPr bwMode="auto">
          <a:xfrm>
            <a:off x="76200" y="0"/>
            <a:ext cx="4495800" cy="705781"/>
          </a:xfrm>
          <a:prstGeom prst="rect">
            <a:avLst/>
          </a:prstGeom>
          <a:solidFill>
            <a:schemeClr val="bg1"/>
          </a:solidFill>
          <a:ln>
            <a:noFill/>
          </a:ln>
          <a:effectLst/>
          <a:extLst/>
        </p:spPr>
      </p:pic>
    </p:spTree>
    <p:extLst>
      <p:ext uri="{BB962C8B-B14F-4D97-AF65-F5344CB8AC3E}">
        <p14:creationId xmlns="" xmlns:p14="http://schemas.microsoft.com/office/powerpoint/2010/main" val="374928870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pic>
        <p:nvPicPr>
          <p:cNvPr id="8" name="Picture 2"/>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l="1155" t="-21915" r="2792" b="-13261"/>
          <a:stretch/>
        </p:blipFill>
        <p:spPr bwMode="auto">
          <a:xfrm>
            <a:off x="76200" y="0"/>
            <a:ext cx="4495800" cy="705781"/>
          </a:xfrm>
          <a:prstGeom prst="rect">
            <a:avLst/>
          </a:prstGeom>
          <a:solidFill>
            <a:schemeClr val="bg1"/>
          </a:solidFill>
          <a:ln>
            <a:noFill/>
          </a:ln>
          <a:effectLst/>
          <a:extLst/>
        </p:spPr>
      </p:pic>
    </p:spTree>
    <p:extLst>
      <p:ext uri="{BB962C8B-B14F-4D97-AF65-F5344CB8AC3E}">
        <p14:creationId xmlns="" xmlns:p14="http://schemas.microsoft.com/office/powerpoint/2010/main" val="133725899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solidFill>
                  <a:prstClr val="black">
                    <a:tint val="75000"/>
                  </a:prstClr>
                </a:solidFill>
              </a:rPr>
              <a:pPr>
                <a:defRPr/>
              </a:pPr>
              <a:t>‹#›</a:t>
            </a:fld>
            <a:endParaRPr lang="pl-PL">
              <a:solidFill>
                <a:prstClr val="black">
                  <a:tint val="75000"/>
                </a:prstClr>
              </a:solidFill>
            </a:endParaRPr>
          </a:p>
        </p:txBody>
      </p:sp>
      <p:pic>
        <p:nvPicPr>
          <p:cNvPr id="8" name="Picture 2"/>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2240" t="-16568" r="2793" b="-17213"/>
          <a:stretch/>
        </p:blipFill>
        <p:spPr bwMode="auto">
          <a:xfrm>
            <a:off x="4572000" y="139700"/>
            <a:ext cx="4445000" cy="698500"/>
          </a:xfrm>
          <a:prstGeom prst="rect">
            <a:avLst/>
          </a:prstGeom>
          <a:solidFill>
            <a:schemeClr val="bg1"/>
          </a:solidFill>
          <a:ln>
            <a:noFill/>
          </a:ln>
          <a:effectLst/>
          <a:extLst/>
        </p:spPr>
      </p:pic>
    </p:spTree>
    <p:extLst>
      <p:ext uri="{BB962C8B-B14F-4D97-AF65-F5344CB8AC3E}">
        <p14:creationId xmlns="" xmlns:p14="http://schemas.microsoft.com/office/powerpoint/2010/main" val="211376413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solidFill>
                  <a:prstClr val="black">
                    <a:tint val="75000"/>
                  </a:prstClr>
                </a:solidFill>
              </a:rPr>
              <a:pPr>
                <a:defRPr/>
              </a:pPr>
              <a:t>‹#›</a:t>
            </a:fld>
            <a:endParaRPr lang="pl-PL">
              <a:solidFill>
                <a:prstClr val="black">
                  <a:tint val="75000"/>
                </a:prstClr>
              </a:solidFill>
            </a:endParaRPr>
          </a:p>
        </p:txBody>
      </p:sp>
      <p:pic>
        <p:nvPicPr>
          <p:cNvPr id="8" name="Picture 2"/>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2240" t="-16568" r="2793" b="-17213"/>
          <a:stretch/>
        </p:blipFill>
        <p:spPr bwMode="auto">
          <a:xfrm>
            <a:off x="4572000" y="139700"/>
            <a:ext cx="4445000" cy="698500"/>
          </a:xfrm>
          <a:prstGeom prst="rect">
            <a:avLst/>
          </a:prstGeom>
          <a:solidFill>
            <a:schemeClr val="bg1"/>
          </a:solidFill>
          <a:ln>
            <a:noFill/>
          </a:ln>
          <a:effectLst/>
          <a:extLst/>
        </p:spPr>
      </p:pic>
    </p:spTree>
    <p:extLst>
      <p:ext uri="{BB962C8B-B14F-4D97-AF65-F5344CB8AC3E}">
        <p14:creationId xmlns="" xmlns:p14="http://schemas.microsoft.com/office/powerpoint/2010/main" val="309152239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solidFill>
                  <a:prstClr val="black">
                    <a:tint val="75000"/>
                  </a:prstClr>
                </a:solidFill>
              </a:rPr>
              <a:pPr>
                <a:defRPr/>
              </a:pPr>
              <a:t>‹#›</a:t>
            </a:fld>
            <a:endParaRPr lang="pl-PL">
              <a:solidFill>
                <a:prstClr val="black">
                  <a:tint val="75000"/>
                </a:prstClr>
              </a:solidFill>
            </a:endParaRPr>
          </a:p>
        </p:txBody>
      </p:sp>
      <p:pic>
        <p:nvPicPr>
          <p:cNvPr id="8" name="Picture 2"/>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2240" t="-16568" r="2793" b="-17213"/>
          <a:stretch/>
        </p:blipFill>
        <p:spPr bwMode="auto">
          <a:xfrm>
            <a:off x="4572000" y="139700"/>
            <a:ext cx="4445000" cy="698500"/>
          </a:xfrm>
          <a:prstGeom prst="rect">
            <a:avLst/>
          </a:prstGeom>
          <a:solidFill>
            <a:schemeClr val="bg1"/>
          </a:solidFill>
          <a:ln>
            <a:noFill/>
          </a:ln>
          <a:effectLst/>
          <a:extLst/>
        </p:spPr>
      </p:pic>
    </p:spTree>
    <p:extLst>
      <p:ext uri="{BB962C8B-B14F-4D97-AF65-F5344CB8AC3E}">
        <p14:creationId xmlns="" xmlns:p14="http://schemas.microsoft.com/office/powerpoint/2010/main" val="119688459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2240" t="-16568" r="2793" b="-17213"/>
          <a:stretch/>
        </p:blipFill>
        <p:spPr bwMode="auto">
          <a:xfrm>
            <a:off x="4572000" y="139700"/>
            <a:ext cx="4445000" cy="698500"/>
          </a:xfrm>
          <a:prstGeom prst="rect">
            <a:avLst/>
          </a:prstGeom>
          <a:solidFill>
            <a:schemeClr val="bg1"/>
          </a:solidFill>
          <a:ln>
            <a:noFill/>
          </a:ln>
          <a:effectLst/>
          <a:extLst/>
        </p:spPr>
      </p:pic>
    </p:spTree>
    <p:extLst>
      <p:ext uri="{BB962C8B-B14F-4D97-AF65-F5344CB8AC3E}">
        <p14:creationId xmlns="" xmlns:p14="http://schemas.microsoft.com/office/powerpoint/2010/main" val="106643524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solidFill>
                  <a:prstClr val="black">
                    <a:tint val="75000"/>
                  </a:prstClr>
                </a:solidFill>
              </a:rPr>
              <a:pPr>
                <a:defRPr/>
              </a:pPr>
              <a:t>‹#›</a:t>
            </a:fld>
            <a:endParaRPr lang="pl-PL">
              <a:solidFill>
                <a:prstClr val="black">
                  <a:tint val="75000"/>
                </a:prstClr>
              </a:solidFill>
            </a:endParaRPr>
          </a:p>
        </p:txBody>
      </p:sp>
      <p:pic>
        <p:nvPicPr>
          <p:cNvPr id="11" name="Picture 2"/>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2240" t="-16568" r="2793" b="-17213"/>
          <a:stretch/>
        </p:blipFill>
        <p:spPr bwMode="auto">
          <a:xfrm>
            <a:off x="4572000" y="139700"/>
            <a:ext cx="4445000" cy="698500"/>
          </a:xfrm>
          <a:prstGeom prst="rect">
            <a:avLst/>
          </a:prstGeom>
          <a:solidFill>
            <a:schemeClr val="bg1"/>
          </a:solidFill>
          <a:ln>
            <a:noFill/>
          </a:ln>
          <a:effectLst/>
          <a:extLst/>
        </p:spPr>
      </p:pic>
    </p:spTree>
    <p:extLst>
      <p:ext uri="{BB962C8B-B14F-4D97-AF65-F5344CB8AC3E}">
        <p14:creationId xmlns="" xmlns:p14="http://schemas.microsoft.com/office/powerpoint/2010/main" val="79582644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2240" t="-16568" r="2793" b="-17213"/>
          <a:stretch/>
        </p:blipFill>
        <p:spPr bwMode="auto">
          <a:xfrm>
            <a:off x="4572000" y="139700"/>
            <a:ext cx="4445000" cy="698500"/>
          </a:xfrm>
          <a:prstGeom prst="rect">
            <a:avLst/>
          </a:prstGeom>
          <a:solidFill>
            <a:schemeClr val="bg1"/>
          </a:solidFill>
          <a:ln>
            <a:noFill/>
          </a:ln>
          <a:effectLst/>
          <a:extLst/>
        </p:spPr>
      </p:pic>
    </p:spTree>
    <p:extLst>
      <p:ext uri="{BB962C8B-B14F-4D97-AF65-F5344CB8AC3E}">
        <p14:creationId xmlns="" xmlns:p14="http://schemas.microsoft.com/office/powerpoint/2010/main" val="7367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30.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3.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7071C2-305B-4462-9203-39719E4D27A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64"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E3D227-65F5-41D6-9FF0-CB91992D9D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83C021-3010-4D38-B0AE-05F7B41075F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28F23A-CBF3-4888-95E0-3BE0338B7A4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186C02-8285-4183-8CE5-567C165FE02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58C33E-ADAB-48A0-8B9B-17F11763043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F9AE73-FA79-43E8-8745-CD970851BBA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 xmlns:p14="http://schemas.microsoft.com/office/powerpoint/2010/main" val="101968537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itchFamily="34" charset="0"/>
        </a:defRPr>
      </a:lvl2pPr>
      <a:lvl3pPr algn="l" rtl="0" eaLnBrk="1" fontAlgn="base" hangingPunct="1">
        <a:lnSpc>
          <a:spcPct val="90000"/>
        </a:lnSpc>
        <a:spcBef>
          <a:spcPct val="0"/>
        </a:spcBef>
        <a:spcAft>
          <a:spcPct val="0"/>
        </a:spcAft>
        <a:defRPr sz="4400">
          <a:solidFill>
            <a:schemeClr val="tx1"/>
          </a:solidFill>
          <a:latin typeface="Calibri" pitchFamily="34" charset="0"/>
        </a:defRPr>
      </a:lvl3pPr>
      <a:lvl4pPr algn="l" rtl="0" eaLnBrk="1" fontAlgn="base" hangingPunct="1">
        <a:lnSpc>
          <a:spcPct val="90000"/>
        </a:lnSpc>
        <a:spcBef>
          <a:spcPct val="0"/>
        </a:spcBef>
        <a:spcAft>
          <a:spcPct val="0"/>
        </a:spcAft>
        <a:defRPr sz="4400">
          <a:solidFill>
            <a:schemeClr val="tx1"/>
          </a:solidFill>
          <a:latin typeface="Calibri" pitchFamily="34" charset="0"/>
        </a:defRPr>
      </a:lvl4pPr>
      <a:lvl5pPr algn="l" rtl="0" eaLnBrk="1" fontAlgn="base" hangingPunct="1">
        <a:lnSpc>
          <a:spcPct val="90000"/>
        </a:lnSpc>
        <a:spcBef>
          <a:spcPct val="0"/>
        </a:spcBef>
        <a:spcAft>
          <a:spcPct val="0"/>
        </a:spcAft>
        <a:defRPr sz="4400">
          <a:solidFill>
            <a:schemeClr val="tx1"/>
          </a:solidFill>
          <a:latin typeface="Calibri" pitchFamily="34"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9.xml"/><Relationship Id="rId4" Type="http://schemas.openxmlformats.org/officeDocument/2006/relationships/image" Target="../media/image3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0.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hyperlink" Target="http://www.rpo.dwup.pl/" TargetMode="External"/><Relationship Id="rId1" Type="http://schemas.openxmlformats.org/officeDocument/2006/relationships/slideLayout" Target="../slideLayouts/slideLayout95.xml"/></Relationships>
</file>

<file path=ppt/slides/_rels/slide71.xml.rels><?xml version="1.0" encoding="UTF-8" standalone="yes"?>
<Relationships xmlns="http://schemas.openxmlformats.org/package/2006/relationships"><Relationship Id="rId3" Type="http://schemas.openxmlformats.org/officeDocument/2006/relationships/hyperlink" Target="http://www.rpo.dwup.pl/" TargetMode="External"/><Relationship Id="rId2" Type="http://schemas.openxmlformats.org/officeDocument/2006/relationships/image" Target="../media/image40.png"/><Relationship Id="rId1" Type="http://schemas.openxmlformats.org/officeDocument/2006/relationships/slideLayout" Target="../slideLayouts/slideLayout95.xml"/><Relationship Id="rId5" Type="http://schemas.openxmlformats.org/officeDocument/2006/relationships/hyperlink" Target="mailto:zitaj@jeleniagora.pl" TargetMode="External"/><Relationship Id="rId4" Type="http://schemas.openxmlformats.org/officeDocument/2006/relationships/hyperlink" Target="mailto:promocja@dwup.p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6241" y="5069150"/>
            <a:ext cx="7288567" cy="523782"/>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1378" name="Symbol zastępczy zawartości 1"/>
          <p:cNvSpPr>
            <a:spLocks noGrp="1"/>
          </p:cNvSpPr>
          <p:nvPr>
            <p:ph idx="1"/>
          </p:nvPr>
        </p:nvSpPr>
        <p:spPr>
          <a:xfrm>
            <a:off x="972306" y="5110568"/>
            <a:ext cx="7886700" cy="1485541"/>
          </a:xfrm>
        </p:spPr>
        <p:txBody>
          <a:bodyPr>
            <a:noAutofit/>
          </a:bodyPr>
          <a:lstStyle/>
          <a:p>
            <a:pPr>
              <a:lnSpc>
                <a:spcPct val="100000"/>
              </a:lnSpc>
            </a:pPr>
            <a:r>
              <a:rPr lang="pl-PL" sz="2000" b="1" dirty="0" smtClean="0"/>
              <a:t>Rola Dolnośląskiego Wojewódzkiego Urzędu Pracy</a:t>
            </a:r>
          </a:p>
          <a:p>
            <a:pPr>
              <a:lnSpc>
                <a:spcPct val="100000"/>
              </a:lnSpc>
            </a:pPr>
            <a:r>
              <a:rPr lang="pl-PL" sz="2000" b="1" dirty="0" smtClean="0"/>
              <a:t>we wdrażaniu  Europejskiego Funduszu Społecznego</a:t>
            </a:r>
          </a:p>
          <a:p>
            <a:pPr>
              <a:lnSpc>
                <a:spcPct val="100000"/>
              </a:lnSpc>
            </a:pPr>
            <a:r>
              <a:rPr lang="pl-PL" sz="2000" b="1" dirty="0" smtClean="0"/>
              <a:t>w ramach perspektywy finansowej 2007-2013 oraz 2014-2020   </a:t>
            </a:r>
          </a:p>
        </p:txBody>
      </p:sp>
      <p:sp>
        <p:nvSpPr>
          <p:cNvPr id="8" name="Prostokąt 7"/>
          <p:cNvSpPr/>
          <p:nvPr/>
        </p:nvSpPr>
        <p:spPr>
          <a:xfrm>
            <a:off x="330200" y="311150"/>
            <a:ext cx="423545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6" name="Grupa 5"/>
          <p:cNvGrpSpPr/>
          <p:nvPr/>
        </p:nvGrpSpPr>
        <p:grpSpPr>
          <a:xfrm>
            <a:off x="35489" y="88314"/>
            <a:ext cx="4823135" cy="798172"/>
            <a:chOff x="35489" y="88314"/>
            <a:chExt cx="4823135" cy="798172"/>
          </a:xfrm>
        </p:grpSpPr>
        <p:pic>
          <p:nvPicPr>
            <p:cNvPr id="12" name="Obraz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23955" y="205858"/>
              <a:ext cx="2034669" cy="609132"/>
            </a:xfrm>
            <a:prstGeom prst="rect">
              <a:avLst/>
            </a:prstGeom>
          </p:spPr>
        </p:pic>
        <p:pic>
          <p:nvPicPr>
            <p:cNvPr id="13" name="Picture 3" descr="FE_PR_POZIOM-Kolor-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Obraz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52671" y="293394"/>
              <a:ext cx="1082545" cy="396000"/>
            </a:xfrm>
            <a:prstGeom prst="rect">
              <a:avLst/>
            </a:prstGeom>
          </p:spPr>
        </p:pic>
      </p:grpSp>
      <p:sp>
        <p:nvSpPr>
          <p:cNvPr id="7" name="Schemat blokowy: proces 6"/>
          <p:cNvSpPr/>
          <p:nvPr/>
        </p:nvSpPr>
        <p:spPr>
          <a:xfrm>
            <a:off x="2095130" y="4962617"/>
            <a:ext cx="6763876" cy="1482571"/>
          </a:xfrm>
          <a:prstGeom prst="flowChartProcess">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ytuł 3"/>
          <p:cNvSpPr txBox="1">
            <a:spLocks/>
          </p:cNvSpPr>
          <p:nvPr/>
        </p:nvSpPr>
        <p:spPr>
          <a:xfrm>
            <a:off x="624643" y="5110568"/>
            <a:ext cx="8346009" cy="1127213"/>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pPr algn="r"/>
            <a:r>
              <a:rPr lang="pl-PL" sz="2600" b="1" dirty="0">
                <a:effectLst>
                  <a:outerShdw blurRad="63500" dist="12700" dir="2700000" algn="tl">
                    <a:srgbClr val="000000">
                      <a:alpha val="43137"/>
                    </a:srgbClr>
                  </a:outerShdw>
                </a:effectLst>
              </a:rPr>
              <a:t>Dostęp do wysokiej jakości </a:t>
            </a:r>
            <a:r>
              <a:rPr lang="pl-PL" sz="2600" b="1" dirty="0" smtClean="0">
                <a:effectLst>
                  <a:outerShdw blurRad="63500" dist="12700" dir="2700000" algn="tl">
                    <a:srgbClr val="000000">
                      <a:alpha val="43137"/>
                    </a:srgbClr>
                  </a:outerShdw>
                </a:effectLst>
              </a:rPr>
              <a:t/>
            </a:r>
            <a:br>
              <a:rPr lang="pl-PL" sz="2600" b="1" dirty="0" smtClean="0">
                <a:effectLst>
                  <a:outerShdw blurRad="63500" dist="12700" dir="2700000" algn="tl">
                    <a:srgbClr val="000000">
                      <a:alpha val="43137"/>
                    </a:srgbClr>
                  </a:outerShdw>
                </a:effectLst>
              </a:rPr>
            </a:br>
            <a:r>
              <a:rPr lang="pl-PL" sz="2600" b="1" dirty="0" smtClean="0">
                <a:effectLst>
                  <a:outerShdw blurRad="63500" dist="12700" dir="2700000" algn="tl">
                    <a:srgbClr val="000000">
                      <a:alpha val="43137"/>
                    </a:srgbClr>
                  </a:outerShdw>
                </a:effectLst>
              </a:rPr>
              <a:t>usług społecznych RPO </a:t>
            </a:r>
            <a:r>
              <a:rPr lang="pl-PL" sz="2600" b="1" dirty="0">
                <a:effectLst>
                  <a:outerShdw blurRad="63500" dist="12700" dir="2700000" algn="tl">
                    <a:srgbClr val="000000">
                      <a:alpha val="43137"/>
                    </a:srgbClr>
                  </a:outerShdw>
                </a:effectLst>
              </a:rPr>
              <a:t>WD 2014-2020  </a:t>
            </a:r>
            <a:br>
              <a:rPr lang="pl-PL" sz="2600" b="1" dirty="0">
                <a:effectLst>
                  <a:outerShdw blurRad="63500" dist="12700" dir="2700000" algn="tl">
                    <a:srgbClr val="000000">
                      <a:alpha val="43137"/>
                    </a:srgbClr>
                  </a:outerShdw>
                </a:effectLst>
              </a:rPr>
            </a:br>
            <a:endParaRPr lang="pl-PL" sz="2600" dirty="0"/>
          </a:p>
        </p:txBody>
      </p:sp>
      <p:sp>
        <p:nvSpPr>
          <p:cNvPr id="16" name="Podtytuł 2"/>
          <p:cNvSpPr txBox="1">
            <a:spLocks/>
          </p:cNvSpPr>
          <p:nvPr/>
        </p:nvSpPr>
        <p:spPr bwMode="auto">
          <a:xfrm>
            <a:off x="1045903" y="6591251"/>
            <a:ext cx="7886700" cy="25344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lvl1pPr marL="0" indent="0" algn="r" rtl="0" fontAlgn="base">
              <a:lnSpc>
                <a:spcPct val="90000"/>
              </a:lnSpc>
              <a:spcBef>
                <a:spcPts val="1000"/>
              </a:spcBef>
              <a:spcAft>
                <a:spcPct val="0"/>
              </a:spcAft>
              <a:buFont typeface="Arial" charset="0"/>
              <a:buNone/>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400" b="1" dirty="0" smtClean="0">
                <a:solidFill>
                  <a:schemeClr val="tx1"/>
                </a:solidFill>
              </a:rPr>
              <a:t>Jelenia Góra, 23 marzec 201</a:t>
            </a:r>
            <a:r>
              <a:rPr lang="en-US" sz="1400" b="1" dirty="0" smtClean="0">
                <a:solidFill>
                  <a:schemeClr val="tx1"/>
                </a:solidFill>
              </a:rPr>
              <a:t>6</a:t>
            </a:r>
            <a:r>
              <a:rPr lang="pl-PL" sz="1400" b="1" dirty="0" smtClean="0">
                <a:solidFill>
                  <a:schemeClr val="tx1"/>
                </a:solidFill>
              </a:rPr>
              <a:t> r.</a:t>
            </a:r>
          </a:p>
          <a:p>
            <a:endParaRPr lang="pl-PL" b="1" i="1" dirty="0" smtClean="0">
              <a:solidFill>
                <a:schemeClr val="tx1"/>
              </a:solidFill>
            </a:endParaRPr>
          </a:p>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090246"/>
            <a:ext cx="7886700" cy="5086717"/>
          </a:xfrm>
        </p:spPr>
        <p:txBody>
          <a:bodyPr/>
          <a:lstStyle/>
          <a:p>
            <a:pPr marL="0" indent="0">
              <a:buNone/>
            </a:pPr>
            <a:r>
              <a:rPr lang="pl-PL" sz="1800" b="1" dirty="0" smtClean="0">
                <a:solidFill>
                  <a:srgbClr val="FF0000"/>
                </a:solidFill>
              </a:rPr>
              <a:t>UWAGA!</a:t>
            </a:r>
          </a:p>
          <a:p>
            <a:pPr algn="just">
              <a:buFont typeface="Wingdings" panose="05000000000000000000" pitchFamily="2" charset="2"/>
              <a:buChar char="q"/>
            </a:pPr>
            <a:r>
              <a:rPr lang="pl-PL" sz="1800" dirty="0" smtClean="0"/>
              <a:t>Utrzymanie </a:t>
            </a:r>
            <a:r>
              <a:rPr lang="pl-PL" sz="1800" dirty="0"/>
              <a:t>miejsc świadczenia usług asystenckich i opiekuńczych nad osobami </a:t>
            </a:r>
            <a:r>
              <a:rPr lang="pl-PL" sz="1800" dirty="0" smtClean="0"/>
              <a:t>niesamodzielnymi </a:t>
            </a:r>
            <a:r>
              <a:rPr lang="pl-PL" sz="1800" dirty="0"/>
              <a:t>(typ operacji 9.2.A.) ze środków EFS stworzonych przez danego Beneficjenta trwa nie dłużej niż 3 lata. </a:t>
            </a:r>
            <a:r>
              <a:rPr lang="pl-PL" sz="1800" u="sng" dirty="0"/>
              <a:t>Beneficjent zobowiązany jest zachować trwałość miejsc świadczenia usług asystenckich i opiekuńczych utworzonych w ramach projektu po zakończeniu jego realizacji co najmniej przez okres odpowiadający okresowi realizacji </a:t>
            </a:r>
            <a:r>
              <a:rPr lang="pl-PL" sz="1800" u="sng" dirty="0" smtClean="0"/>
              <a:t>projektu.</a:t>
            </a:r>
          </a:p>
          <a:p>
            <a:pPr marL="0" indent="0" algn="just">
              <a:buNone/>
            </a:pPr>
            <a:endParaRPr lang="pl-PL" sz="1800" dirty="0" smtClean="0"/>
          </a:p>
          <a:p>
            <a:pPr algn="just">
              <a:buFont typeface="Wingdings" panose="05000000000000000000" pitchFamily="2" charset="2"/>
              <a:buChar char="q"/>
            </a:pPr>
            <a:r>
              <a:rPr lang="pl-PL" sz="1800" dirty="0" smtClean="0"/>
              <a:t>Wsparcie </a:t>
            </a:r>
            <a:r>
              <a:rPr lang="pl-PL" sz="1800" dirty="0"/>
              <a:t>w ramach projektu 9.2.A. nie może spowodować zmniejszenia dotychczasowego finansowania usług asystenckich lub opiekuńczych przez beneficjenta oraz zastąpienia środkami projektu dotychczasowego finansowania przez Beneficjentów usług asystenckich lub </a:t>
            </a:r>
            <a:r>
              <a:rPr lang="pl-PL" sz="1800" dirty="0" smtClean="0"/>
              <a:t>opiekuńczych</a:t>
            </a:r>
          </a:p>
          <a:p>
            <a:pPr marL="0" indent="0" algn="just">
              <a:buNone/>
            </a:pPr>
            <a:endParaRPr lang="pl-PL" sz="1800" dirty="0" smtClean="0"/>
          </a:p>
          <a:p>
            <a:pPr algn="just">
              <a:buFont typeface="Wingdings" panose="05000000000000000000" pitchFamily="2" charset="2"/>
              <a:buChar char="q"/>
            </a:pPr>
            <a:r>
              <a:rPr lang="pl-PL" sz="1800" dirty="0" smtClean="0"/>
              <a:t>Wsparcie </a:t>
            </a:r>
            <a:r>
              <a:rPr lang="pl-PL" sz="1800" dirty="0"/>
              <a:t>dla rodziny (typ operacji 9.2.B.) odbywa się zgodnie z ustawą z dnia </a:t>
            </a:r>
            <a:r>
              <a:rPr lang="pl-PL" sz="1800" dirty="0" smtClean="0"/>
              <a:t/>
            </a:r>
            <a:br>
              <a:rPr lang="pl-PL" sz="1800" dirty="0" smtClean="0"/>
            </a:br>
            <a:r>
              <a:rPr lang="pl-PL" sz="1800" dirty="0" smtClean="0"/>
              <a:t>9 </a:t>
            </a:r>
            <a:r>
              <a:rPr lang="pl-PL" sz="1800" dirty="0"/>
              <a:t>czerwca 2011 r. o wspieraniu rodziny i systemie pieczy zastępczej. </a:t>
            </a:r>
            <a:r>
              <a:rPr lang="pl-PL" sz="1800" u="sng" dirty="0"/>
              <a:t>Z EFS nie </a:t>
            </a:r>
            <a:r>
              <a:rPr lang="pl-PL" sz="1800" u="sng" dirty="0" smtClean="0"/>
              <a:t/>
            </a:r>
            <a:br>
              <a:rPr lang="pl-PL" sz="1800" u="sng" dirty="0" smtClean="0"/>
            </a:br>
            <a:r>
              <a:rPr lang="pl-PL" sz="1800" u="sng" dirty="0" smtClean="0"/>
              <a:t>są </a:t>
            </a:r>
            <a:r>
              <a:rPr lang="pl-PL" sz="1800" u="sng" dirty="0"/>
              <a:t>finansowane świadczenia wypłacane na podstawie tej ustawy. Świadczenia </a:t>
            </a:r>
            <a:r>
              <a:rPr lang="pl-PL" sz="1800" u="sng" dirty="0" smtClean="0"/>
              <a:t/>
            </a:r>
            <a:br>
              <a:rPr lang="pl-PL" sz="1800" u="sng" dirty="0" smtClean="0"/>
            </a:br>
            <a:r>
              <a:rPr lang="pl-PL" sz="1800" u="sng" dirty="0" smtClean="0"/>
              <a:t>te </a:t>
            </a:r>
            <a:r>
              <a:rPr lang="pl-PL" sz="1800" u="sng" dirty="0"/>
              <a:t>mogą stanowić wkład własny do projektu.</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a:t>
            </a:fld>
            <a:endParaRPr lang="pl-PL">
              <a:solidFill>
                <a:prstClr val="black">
                  <a:tint val="75000"/>
                </a:prstClr>
              </a:solidFill>
            </a:endParaRPr>
          </a:p>
        </p:txBody>
      </p:sp>
    </p:spTree>
    <p:extLst>
      <p:ext uri="{BB962C8B-B14F-4D97-AF65-F5344CB8AC3E}">
        <p14:creationId xmlns="" xmlns:p14="http://schemas.microsoft.com/office/powerpoint/2010/main" val="405914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69277" y="1063869"/>
            <a:ext cx="8229600" cy="5539153"/>
          </a:xfrm>
        </p:spPr>
        <p:txBody>
          <a:bodyPr/>
          <a:lstStyle/>
          <a:p>
            <a:pPr marL="0" indent="0" algn="just">
              <a:buNone/>
            </a:pPr>
            <a:r>
              <a:rPr lang="pl-PL" sz="1600" b="1" dirty="0">
                <a:solidFill>
                  <a:srgbClr val="FF0000"/>
                </a:solidFill>
              </a:rPr>
              <a:t>UWAGA</a:t>
            </a:r>
            <a:r>
              <a:rPr lang="pl-PL" sz="1600" b="1" dirty="0" smtClean="0">
                <a:solidFill>
                  <a:srgbClr val="FF0000"/>
                </a:solidFill>
              </a:rPr>
              <a:t>!</a:t>
            </a:r>
            <a:endParaRPr lang="pl-PL" sz="1600" dirty="0" smtClean="0"/>
          </a:p>
          <a:p>
            <a:pPr algn="just">
              <a:buFont typeface="Wingdings" panose="05000000000000000000" pitchFamily="2" charset="2"/>
              <a:buChar char="q"/>
            </a:pPr>
            <a:r>
              <a:rPr lang="pl-PL" sz="1600" dirty="0" smtClean="0"/>
              <a:t>Usługi </a:t>
            </a:r>
            <a:r>
              <a:rPr lang="pl-PL" sz="1600" dirty="0"/>
              <a:t>wsparcia rodziny w postaci pomocy w opiece i wychowaniu dzieci w formie placówek wsparcia dziennego polegają na tworzeniu nowych miejsc opieki i wychowania </a:t>
            </a:r>
            <a:r>
              <a:rPr lang="pl-PL" sz="1600" dirty="0" smtClean="0"/>
              <a:t/>
            </a:r>
            <a:br>
              <a:rPr lang="pl-PL" sz="1600" dirty="0" smtClean="0"/>
            </a:br>
            <a:r>
              <a:rPr lang="pl-PL" sz="1600" dirty="0" smtClean="0"/>
              <a:t>w </a:t>
            </a:r>
            <a:r>
              <a:rPr lang="pl-PL" sz="1600" dirty="0"/>
              <a:t>ramach nowych placówek wsparcia dziennego, jak również w ramach istniejących placówek. W przypadku wsparcia na tworzenie nowych placówek wsparcia dziennego Beneficjent zobowiązany jest do zachowania trwałości po zakończeniu realizacji projektu co najmniej przez okres odpowiadający okresowi realizacji projektu. Wsparcie istniejących placówek wsparcia dziennego jest możliwe wyłącznie, pod warunkiem: zwiększenia liczby miejsc w tych placówkach lub rozszerzenie oferty wsparcia. </a:t>
            </a:r>
            <a:r>
              <a:rPr lang="pl-PL" sz="1600" u="sng" dirty="0"/>
              <a:t>W placówkach wsparcia dziennego w formie opiekuńczej oraz placówkach prowadzonych w formie pracy podwórkowej obowiązkowo są realizowane zajęcia rozwijające co najmniej dwie z ośmiu kompetencji kluczowych</a:t>
            </a:r>
            <a:r>
              <a:rPr lang="pl-PL" sz="1600" dirty="0"/>
              <a:t> wskazanych w zaleceniu Parlamentu Europejskiego i Rady z dnia 18 grudnia 2006 r. w sprawie kompetencji kluczowych w procesie uczenia się przez całe życie, tj.:</a:t>
            </a:r>
          </a:p>
          <a:p>
            <a:pPr marL="800100" lvl="1" indent="-288000" algn="just">
              <a:buFont typeface="+mj-lt"/>
              <a:buAutoNum type="alphaLcParenR"/>
            </a:pPr>
            <a:r>
              <a:rPr lang="pl-PL" sz="1600" u="sng" dirty="0"/>
              <a:t>porozumiewanie się w języku ojczystym;</a:t>
            </a:r>
          </a:p>
          <a:p>
            <a:pPr marL="800100" lvl="1" indent="-288000" algn="just">
              <a:buFont typeface="+mj-lt"/>
              <a:buAutoNum type="alphaLcParenR"/>
            </a:pPr>
            <a:r>
              <a:rPr lang="pl-PL" sz="1600" u="sng" dirty="0" smtClean="0"/>
              <a:t>porozumiewanie </a:t>
            </a:r>
            <a:r>
              <a:rPr lang="pl-PL" sz="1600" u="sng" dirty="0"/>
              <a:t>się w językach </a:t>
            </a:r>
            <a:r>
              <a:rPr lang="pl-PL" sz="1600" u="sng" dirty="0" smtClean="0"/>
              <a:t>obcych;</a:t>
            </a:r>
          </a:p>
          <a:p>
            <a:pPr marL="800100" lvl="1" indent="-288000" algn="just">
              <a:buFont typeface="+mj-lt"/>
              <a:buAutoNum type="alphaLcParenR"/>
            </a:pPr>
            <a:r>
              <a:rPr lang="pl-PL" sz="1600" u="sng" dirty="0" smtClean="0"/>
              <a:t>kompetencje </a:t>
            </a:r>
            <a:r>
              <a:rPr lang="pl-PL" sz="1600" u="sng" dirty="0"/>
              <a:t>matematyczne i podstawowe kompetencje </a:t>
            </a:r>
            <a:r>
              <a:rPr lang="pl-PL" sz="1600" u="sng" dirty="0" smtClean="0"/>
              <a:t>naukowo-techniczne;</a:t>
            </a:r>
          </a:p>
          <a:p>
            <a:pPr marL="800100" lvl="1" indent="-288000" algn="just">
              <a:buFont typeface="+mj-lt"/>
              <a:buAutoNum type="alphaLcParenR"/>
            </a:pPr>
            <a:r>
              <a:rPr lang="pl-PL" sz="1600" u="sng" dirty="0" smtClean="0"/>
              <a:t>kompetencje informatyczne;</a:t>
            </a:r>
          </a:p>
          <a:p>
            <a:pPr marL="800100" lvl="1" indent="-288000" algn="just">
              <a:buFont typeface="+mj-lt"/>
              <a:buAutoNum type="alphaLcParenR"/>
            </a:pPr>
            <a:r>
              <a:rPr lang="pl-PL" sz="1600" u="sng" dirty="0" smtClean="0"/>
              <a:t>umiejętność </a:t>
            </a:r>
            <a:r>
              <a:rPr lang="pl-PL" sz="1600" u="sng" dirty="0"/>
              <a:t>uczenia </a:t>
            </a:r>
            <a:r>
              <a:rPr lang="pl-PL" sz="1600" u="sng" dirty="0" smtClean="0"/>
              <a:t>się;</a:t>
            </a:r>
          </a:p>
          <a:p>
            <a:pPr marL="800100" lvl="1" indent="-288000" algn="just">
              <a:buFont typeface="+mj-lt"/>
              <a:buAutoNum type="alphaLcParenR"/>
            </a:pPr>
            <a:r>
              <a:rPr lang="pl-PL" sz="1600" u="sng" dirty="0" smtClean="0"/>
              <a:t>kompetencje </a:t>
            </a:r>
            <a:r>
              <a:rPr lang="pl-PL" sz="1600" u="sng" dirty="0"/>
              <a:t>społeczne i obywatelskie</a:t>
            </a:r>
            <a:r>
              <a:rPr lang="pl-PL" sz="1600" u="sng" dirty="0" smtClean="0"/>
              <a:t>;</a:t>
            </a:r>
            <a:endParaRPr lang="pl-PL" sz="1600" u="sng" dirty="0"/>
          </a:p>
          <a:p>
            <a:pPr marL="800100" lvl="1" indent="-288000" algn="just">
              <a:buFont typeface="+mj-lt"/>
              <a:buAutoNum type="alphaLcParenR"/>
            </a:pPr>
            <a:r>
              <a:rPr lang="pl-PL" sz="1600" u="sng" dirty="0" smtClean="0"/>
              <a:t>inicjatywność </a:t>
            </a:r>
            <a:r>
              <a:rPr lang="pl-PL" sz="1600" u="sng" dirty="0"/>
              <a:t>i przedsiębiorczość; </a:t>
            </a:r>
          </a:p>
          <a:p>
            <a:pPr marL="800100" lvl="1" indent="-288000" algn="just">
              <a:buFont typeface="+mj-lt"/>
              <a:buAutoNum type="alphaLcParenR"/>
            </a:pPr>
            <a:r>
              <a:rPr lang="pl-PL" sz="1600" u="sng" dirty="0" smtClean="0"/>
              <a:t>świadomość </a:t>
            </a:r>
            <a:r>
              <a:rPr lang="pl-PL" sz="1600" u="sng" dirty="0"/>
              <a:t>i ekspresja kulturalna. </a:t>
            </a:r>
          </a:p>
          <a:p>
            <a:pPr marL="800100" lvl="1" indent="-288000" algn="just">
              <a:buFont typeface="+mj-lt"/>
              <a:buAutoNum type="alphaLcParenR"/>
            </a:pP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11</a:t>
            </a:fld>
            <a:endParaRPr lang="pl-PL">
              <a:solidFill>
                <a:prstClr val="black">
                  <a:tint val="75000"/>
                </a:prstClr>
              </a:solidFill>
            </a:endParaRPr>
          </a:p>
        </p:txBody>
      </p:sp>
    </p:spTree>
    <p:extLst>
      <p:ext uri="{BB962C8B-B14F-4D97-AF65-F5344CB8AC3E}">
        <p14:creationId xmlns="" xmlns:p14="http://schemas.microsoft.com/office/powerpoint/2010/main" val="304085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654" y="1055078"/>
            <a:ext cx="8119696" cy="5301272"/>
          </a:xfrm>
        </p:spPr>
        <p:txBody>
          <a:bodyPr/>
          <a:lstStyle/>
          <a:p>
            <a:pPr marL="0" lvl="0" indent="0" algn="just">
              <a:buNone/>
            </a:pPr>
            <a:r>
              <a:rPr lang="pl-PL" sz="1600" b="1" dirty="0">
                <a:solidFill>
                  <a:srgbClr val="FF0000"/>
                </a:solidFill>
              </a:rPr>
              <a:t>UWAGA!</a:t>
            </a:r>
            <a:endParaRPr lang="pl-PL" sz="1600" dirty="0">
              <a:solidFill>
                <a:prstClr val="black"/>
              </a:solidFill>
            </a:endParaRPr>
          </a:p>
          <a:p>
            <a:pPr algn="just">
              <a:buFont typeface="Wingdings" panose="05000000000000000000" pitchFamily="2" charset="2"/>
              <a:buChar char="q"/>
            </a:pPr>
            <a:r>
              <a:rPr lang="pl-PL" sz="1800" dirty="0"/>
              <a:t>Wsparcie udzielane w ramach typu operacji 9.2.C. w przypadku tworzenia miejsc pobytu w innych niż mieszkania chronione formach mieszkań o charakterze wspomaganym, miejsca te są tworzone zgodnie z zasadami obowiązującymi </a:t>
            </a:r>
            <a:r>
              <a:rPr lang="pl-PL" sz="1800" dirty="0" smtClean="0"/>
              <a:t/>
            </a:r>
            <a:br>
              <a:rPr lang="pl-PL" sz="1800" dirty="0" smtClean="0"/>
            </a:br>
            <a:r>
              <a:rPr lang="pl-PL" sz="1800" dirty="0" smtClean="0"/>
              <a:t>dla </a:t>
            </a:r>
            <a:r>
              <a:rPr lang="pl-PL" sz="1800" dirty="0"/>
              <a:t>usług świadczonych na poziomie lokalnych społeczności, opisanymi </a:t>
            </a:r>
            <a:r>
              <a:rPr lang="pl-PL" sz="1800" dirty="0" smtClean="0"/>
              <a:t/>
            </a:r>
            <a:br>
              <a:rPr lang="pl-PL" sz="1800" dirty="0" smtClean="0"/>
            </a:br>
            <a:r>
              <a:rPr lang="pl-PL" sz="1800" dirty="0" smtClean="0"/>
              <a:t>w </a:t>
            </a:r>
            <a:r>
              <a:rPr lang="pl-PL" sz="1800" dirty="0"/>
              <a:t>Regulaminie konkursu. </a:t>
            </a:r>
            <a:r>
              <a:rPr lang="pl-PL" sz="1800" u="sng" dirty="0"/>
              <a:t>Beneficjent realizujący typ operacji 9.2.C. zobowiązany jest do zachowania trwałości miejsc świadczenia usług w mieszkaniach wspomaganych utworzonych w ramach projektu po zakończeniu realizacji projektu co najmniej przez okres odpowiadający okresowi realizacji projektu</a:t>
            </a:r>
            <a:r>
              <a:rPr lang="pl-PL" sz="1800" u="sng" dirty="0" smtClean="0"/>
              <a:t>.</a:t>
            </a:r>
          </a:p>
          <a:p>
            <a:pPr algn="just">
              <a:buFont typeface="Wingdings" panose="05000000000000000000" pitchFamily="2" charset="2"/>
              <a:buChar char="q"/>
            </a:pPr>
            <a:r>
              <a:rPr lang="pl-PL" sz="1800" dirty="0"/>
              <a:t>Zgodnie z Wytycznymi w zakresie realizacji przedsięwzięć w obszarze włączenia społecznego i zwalczania ubóstwa z wykorzystaniem środków Europejskiego Funduszu Społecznego i Europejskiego Funduszu Rozwoju Regionalnego na lata 2014-2020 </a:t>
            </a:r>
            <a:r>
              <a:rPr lang="pl-PL" sz="1800" u="sng" dirty="0"/>
              <a:t>poprzez usługi świadczone w lokalnej społeczności należy rozumieć usługi umożliwiające osobom niezależne życie w środowisku lokalnym. Usługi </a:t>
            </a:r>
            <a:r>
              <a:rPr lang="pl-PL" sz="1800" u="sng" dirty="0" smtClean="0"/>
              <a:t/>
            </a:r>
            <a:br>
              <a:rPr lang="pl-PL" sz="1800" u="sng" dirty="0" smtClean="0"/>
            </a:br>
            <a:r>
              <a:rPr lang="pl-PL" sz="1800" u="sng" dirty="0" smtClean="0"/>
              <a:t>te </a:t>
            </a:r>
            <a:r>
              <a:rPr lang="pl-PL" sz="1800" u="sng" dirty="0"/>
              <a:t>zapobiegają odizolowaniu osób od rodziny i środowiska lokalnego, a gdy to nie jest możliwe, gwarantują tym osobom warunki życia jak najbardziej zbliżone </a:t>
            </a:r>
            <a:r>
              <a:rPr lang="pl-PL" sz="1800" u="sng" dirty="0" smtClean="0"/>
              <a:t/>
            </a:r>
            <a:br>
              <a:rPr lang="pl-PL" sz="1800" u="sng" dirty="0" smtClean="0"/>
            </a:br>
            <a:r>
              <a:rPr lang="pl-PL" sz="1800" u="sng" dirty="0" smtClean="0"/>
              <a:t>do </a:t>
            </a:r>
            <a:r>
              <a:rPr lang="pl-PL" sz="1800" u="sng" dirty="0"/>
              <a:t>warunków domowych i rodzinnych oraz umożliwiają podtrzymywanie więzi rodzinnych i sąsiedzkich.</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12</a:t>
            </a:fld>
            <a:endParaRPr lang="pl-PL">
              <a:solidFill>
                <a:prstClr val="black">
                  <a:tint val="75000"/>
                </a:prstClr>
              </a:solidFill>
            </a:endParaRPr>
          </a:p>
        </p:txBody>
      </p:sp>
    </p:spTree>
    <p:extLst>
      <p:ext uri="{BB962C8B-B14F-4D97-AF65-F5344CB8AC3E}">
        <p14:creationId xmlns="" xmlns:p14="http://schemas.microsoft.com/office/powerpoint/2010/main" val="255049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028700"/>
            <a:ext cx="7886700" cy="5442438"/>
          </a:xfrm>
        </p:spPr>
        <p:txBody>
          <a:bodyPr/>
          <a:lstStyle/>
          <a:p>
            <a:pPr marL="0" indent="0">
              <a:buNone/>
            </a:pPr>
            <a:endParaRPr lang="pl-PL" sz="1600" b="1" dirty="0" smtClean="0">
              <a:solidFill>
                <a:srgbClr val="FF0000"/>
              </a:solidFill>
            </a:endParaRPr>
          </a:p>
          <a:p>
            <a:pPr marL="0" indent="0">
              <a:buNone/>
            </a:pPr>
            <a:r>
              <a:rPr lang="pl-PL" sz="1600" b="1" dirty="0" smtClean="0">
                <a:solidFill>
                  <a:srgbClr val="FF0000"/>
                </a:solidFill>
              </a:rPr>
              <a:t>UWAGA! (c.d.)</a:t>
            </a:r>
            <a:endParaRPr lang="pl-PL" sz="1600" dirty="0"/>
          </a:p>
          <a:p>
            <a:pPr marL="0" indent="0" algn="just">
              <a:buNone/>
            </a:pPr>
            <a:r>
              <a:rPr lang="pl-PL" sz="1700" dirty="0" smtClean="0"/>
              <a:t>Są </a:t>
            </a:r>
            <a:r>
              <a:rPr lang="pl-PL" sz="1700" dirty="0"/>
              <a:t>to usługi świadczone w sposób:</a:t>
            </a:r>
          </a:p>
          <a:p>
            <a:pPr marL="342900" indent="-342900" algn="just">
              <a:buFont typeface="+mj-lt"/>
              <a:buAutoNum type="alphaLcParenR"/>
            </a:pPr>
            <a:r>
              <a:rPr lang="pl-PL" sz="1700" dirty="0"/>
              <a:t>zindywidualizowany (dostosowany do potrzeb i możliwości danej osoby) oraz jak najbardziej zbliżony do warunków odpowiadających życiu w środowisku domowym </a:t>
            </a:r>
            <a:br>
              <a:rPr lang="pl-PL" sz="1700" dirty="0"/>
            </a:br>
            <a:r>
              <a:rPr lang="pl-PL" sz="1700" dirty="0"/>
              <a:t>i </a:t>
            </a:r>
            <a:r>
              <a:rPr lang="pl-PL" sz="1700" dirty="0" smtClean="0"/>
              <a:t>rodzinnym;</a:t>
            </a:r>
          </a:p>
          <a:p>
            <a:pPr marL="342900" indent="-342900" algn="just">
              <a:buFont typeface="+mj-lt"/>
              <a:buAutoNum type="alphaLcParenR"/>
            </a:pPr>
            <a:r>
              <a:rPr lang="pl-PL" sz="1700" dirty="0" smtClean="0"/>
              <a:t>umożliwiający </a:t>
            </a:r>
            <a:r>
              <a:rPr lang="pl-PL" sz="1700" dirty="0"/>
              <a:t>odbiorcom tych usług kontrolę nad swoim życiem i nad decyzjami, które ich </a:t>
            </a:r>
            <a:r>
              <a:rPr lang="pl-PL" sz="1700" dirty="0" smtClean="0"/>
              <a:t>dotyczą;</a:t>
            </a:r>
          </a:p>
          <a:p>
            <a:pPr marL="342900" indent="-342900" algn="just">
              <a:buFont typeface="+mj-lt"/>
              <a:buAutoNum type="alphaLcParenR"/>
            </a:pPr>
            <a:r>
              <a:rPr lang="pl-PL" sz="1700" dirty="0" smtClean="0"/>
              <a:t>zapewniający</a:t>
            </a:r>
            <a:r>
              <a:rPr lang="pl-PL" sz="1700" dirty="0"/>
              <a:t>, że odbiorcy usług nie są odizolowani od ogółu społeczności lub nie są zmuszeni do mieszkania </a:t>
            </a:r>
            <a:r>
              <a:rPr lang="pl-PL" sz="1700" dirty="0" smtClean="0"/>
              <a:t>razem;</a:t>
            </a:r>
          </a:p>
          <a:p>
            <a:pPr marL="342900" indent="-342900" algn="just">
              <a:buFont typeface="+mj-lt"/>
              <a:buAutoNum type="alphaLcParenR"/>
            </a:pPr>
            <a:r>
              <a:rPr lang="pl-PL" sz="1700" dirty="0" smtClean="0"/>
              <a:t>gwarantujący</a:t>
            </a:r>
            <a:r>
              <a:rPr lang="pl-PL" sz="1700" dirty="0"/>
              <a:t>, że wymagania organizacyjne nie mają pierwszeństwa przed indywidualnymi potrzebami mieszkańców.</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13</a:t>
            </a:fld>
            <a:endParaRPr lang="pl-PL">
              <a:solidFill>
                <a:prstClr val="black">
                  <a:tint val="75000"/>
                </a:prstClr>
              </a:solidFill>
            </a:endParaRPr>
          </a:p>
        </p:txBody>
      </p:sp>
    </p:spTree>
    <p:extLst>
      <p:ext uri="{BB962C8B-B14F-4D97-AF65-F5344CB8AC3E}">
        <p14:creationId xmlns="" xmlns:p14="http://schemas.microsoft.com/office/powerpoint/2010/main" val="15246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090246"/>
            <a:ext cx="7886700" cy="5266104"/>
          </a:xfrm>
        </p:spPr>
        <p:txBody>
          <a:bodyPr/>
          <a:lstStyle/>
          <a:p>
            <a:pPr marL="0" indent="0">
              <a:buNone/>
            </a:pPr>
            <a:r>
              <a:rPr lang="pl-PL" sz="1800" b="1" dirty="0">
                <a:solidFill>
                  <a:srgbClr val="FF0000"/>
                </a:solidFill>
              </a:rPr>
              <a:t>UWAGA</a:t>
            </a:r>
            <a:r>
              <a:rPr lang="pl-PL" sz="1800" b="1" dirty="0" smtClean="0">
                <a:solidFill>
                  <a:srgbClr val="FF0000"/>
                </a:solidFill>
              </a:rPr>
              <a:t>!</a:t>
            </a:r>
            <a:endParaRPr lang="pl-PL" sz="1800" dirty="0" smtClean="0"/>
          </a:p>
          <a:p>
            <a:pPr marL="0" indent="0" algn="just">
              <a:buNone/>
            </a:pPr>
            <a:r>
              <a:rPr lang="pl-PL" sz="1700" dirty="0" smtClean="0"/>
              <a:t>Zgodnie </a:t>
            </a:r>
            <a:r>
              <a:rPr lang="pl-PL" sz="1700" dirty="0"/>
              <a:t>z Wytycznymi w zakresie realizacji przedsięwzięć w obszarze włączenia społecznego i zwalczania ubóstwa z wykorzystaniem środków Europejskiego Funduszu Społecznego i Europejskiego Funduszu Rozwoju Regionalnego na lata 2014-2020 </a:t>
            </a:r>
            <a:r>
              <a:rPr lang="pl-PL" sz="1700" u="sng" dirty="0"/>
              <a:t>poprzez mieszkanie wspomagane należy rozumieć usługę świadczoną </a:t>
            </a:r>
            <a:r>
              <a:rPr lang="pl-PL" sz="1700" u="sng" dirty="0" smtClean="0"/>
              <a:t>w </a:t>
            </a:r>
            <a:r>
              <a:rPr lang="pl-PL" sz="1700" u="sng" dirty="0"/>
              <a:t>lokalnej społeczności:</a:t>
            </a:r>
          </a:p>
          <a:p>
            <a:pPr marL="342900" indent="-342900" algn="just">
              <a:buFont typeface="+mj-lt"/>
              <a:buAutoNum type="alphaLcParenR"/>
            </a:pPr>
            <a:r>
              <a:rPr lang="pl-PL" sz="1700" dirty="0" smtClean="0"/>
              <a:t>w </a:t>
            </a:r>
            <a:r>
              <a:rPr lang="pl-PL" sz="1700" dirty="0"/>
              <a:t>postaci mieszkania chronionego, o którym mowa w ustawie z dnia 12 marca </a:t>
            </a:r>
            <a:r>
              <a:rPr lang="pl-PL" sz="1700" dirty="0" smtClean="0"/>
              <a:t>2004r</a:t>
            </a:r>
            <a:r>
              <a:rPr lang="pl-PL" sz="1700" dirty="0"/>
              <a:t>. o pomocy społecznej </a:t>
            </a:r>
            <a:r>
              <a:rPr lang="pl-PL" sz="1700" dirty="0" smtClean="0"/>
              <a:t>lub</a:t>
            </a:r>
          </a:p>
          <a:p>
            <a:pPr marL="342900" indent="-342900" algn="just">
              <a:buFont typeface="+mj-lt"/>
              <a:buAutoNum type="alphaLcParenR"/>
            </a:pPr>
            <a:r>
              <a:rPr lang="pl-PL" sz="1700" dirty="0" smtClean="0"/>
              <a:t>w </a:t>
            </a:r>
            <a:r>
              <a:rPr lang="pl-PL" sz="1700" dirty="0"/>
              <a:t>postaci mieszkania lub domu, przygotowującego osoby w nim przebywające, pod opieką specjalistów, do prowadzenia samodzielnego życia lub zapewniającego pomoc w prowadzeniu samodzielnego życia. Mieszkanie </a:t>
            </a:r>
            <a:r>
              <a:rPr lang="pl-PL" sz="1700" dirty="0" smtClean="0"/>
              <a:t>lub </a:t>
            </a:r>
            <a:r>
              <a:rPr lang="pl-PL" sz="1700" dirty="0"/>
              <a:t>dom może być prowadzone przez podmioty ekonomii społecznej. Może być prowadzone jako usługa mieszkania:</a:t>
            </a:r>
          </a:p>
          <a:p>
            <a:pPr lvl="1" algn="just">
              <a:buFont typeface="Symbol" panose="05050102010706020507" pitchFamily="18" charset="2"/>
              <a:buChar char=""/>
            </a:pPr>
            <a:r>
              <a:rPr lang="pl-PL" sz="1700" dirty="0" smtClean="0"/>
              <a:t>treningowego</a:t>
            </a:r>
            <a:r>
              <a:rPr lang="pl-PL" sz="1700" dirty="0"/>
              <a:t>, przygotowującego osoby w nim </a:t>
            </a:r>
            <a:r>
              <a:rPr lang="pl-PL" sz="1700" dirty="0" smtClean="0"/>
              <a:t>przebywające do </a:t>
            </a:r>
            <a:r>
              <a:rPr lang="pl-PL" sz="1700" dirty="0"/>
              <a:t>prowadzenia samodzielnego życia. Usługa ma charakter okresowy </a:t>
            </a:r>
            <a:r>
              <a:rPr lang="pl-PL" sz="1700" dirty="0" smtClean="0"/>
              <a:t>i </a:t>
            </a:r>
            <a:r>
              <a:rPr lang="pl-PL" sz="1700" dirty="0"/>
              <a:t>służy określonym kategoriom osób (w szczególności osobom opuszczającym pieczę zastępczą, </a:t>
            </a:r>
            <a:r>
              <a:rPr lang="pl-PL" sz="1700" dirty="0" smtClean="0"/>
              <a:t>osobom bezdomnym</a:t>
            </a:r>
            <a:r>
              <a:rPr lang="pl-PL" sz="1700" dirty="0"/>
              <a:t>, osobom z zaburzeniami psychicznymi) w osiągnięciu częściowej lub całkowitej samodzielności m.in. poprzez trening samodzielności, poradnictwo, pracę socjalną lub inne usługi aktywnej integracji; </a:t>
            </a:r>
          </a:p>
          <a:p>
            <a:pPr lvl="2" algn="just">
              <a:buFont typeface="Symbol" panose="05050102010706020507" pitchFamily="18" charset="2"/>
              <a:buChar char=""/>
            </a:pPr>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14</a:t>
            </a:fld>
            <a:endParaRPr lang="pl-PL">
              <a:solidFill>
                <a:prstClr val="black">
                  <a:tint val="75000"/>
                </a:prstClr>
              </a:solidFill>
            </a:endParaRPr>
          </a:p>
        </p:txBody>
      </p:sp>
    </p:spTree>
    <p:extLst>
      <p:ext uri="{BB962C8B-B14F-4D97-AF65-F5344CB8AC3E}">
        <p14:creationId xmlns="" xmlns:p14="http://schemas.microsoft.com/office/powerpoint/2010/main" val="41123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046286"/>
            <a:ext cx="7886700" cy="5310064"/>
          </a:xfrm>
        </p:spPr>
        <p:txBody>
          <a:bodyPr/>
          <a:lstStyle/>
          <a:p>
            <a:pPr>
              <a:buFont typeface="Symbol" panose="05050102010706020507" pitchFamily="18" charset="2"/>
              <a:buChar char=""/>
            </a:pPr>
            <a:endParaRPr lang="pl-PL" sz="1700" dirty="0"/>
          </a:p>
          <a:p>
            <a:pPr algn="just">
              <a:buFont typeface="Symbol" panose="05050102010706020507" pitchFamily="18" charset="2"/>
              <a:buChar char=""/>
            </a:pPr>
            <a:r>
              <a:rPr lang="pl-PL" sz="1700" dirty="0" smtClean="0"/>
              <a:t>wspieranego</a:t>
            </a:r>
            <a:r>
              <a:rPr lang="pl-PL" sz="1700" dirty="0"/>
              <a:t>, stanowiącego alternatywę dla pobytu w placówce zapewniającej całodobową opiekę. Usługa ma charakter pobytu stałego lub okresowego </a:t>
            </a:r>
            <a:r>
              <a:rPr lang="pl-PL" sz="1700" dirty="0" smtClean="0"/>
              <a:t/>
            </a:r>
            <a:br>
              <a:rPr lang="pl-PL" sz="1700" dirty="0" smtClean="0"/>
            </a:br>
            <a:r>
              <a:rPr lang="pl-PL" sz="1700" dirty="0" smtClean="0"/>
              <a:t>(</a:t>
            </a:r>
            <a:r>
              <a:rPr lang="pl-PL" sz="1700" dirty="0"/>
              <a:t>w przypadku potrzeby opieki w zastępstwie za opiekunów faktycznych). Służy osobom starszym i osobom z niepełnosprawnościami, w szczególności osobom niesamodzielnym i wymagającym wsparcia w formie usług opiekuńczych</a:t>
            </a:r>
            <a:r>
              <a:rPr lang="pl-PL" sz="1700" dirty="0" smtClean="0"/>
              <a:t>.</a:t>
            </a:r>
          </a:p>
          <a:p>
            <a:pPr algn="just">
              <a:buFont typeface="Symbol" panose="05050102010706020507" pitchFamily="18" charset="2"/>
              <a:buChar char=""/>
            </a:pPr>
            <a:endParaRPr lang="pl-PL" sz="1700" dirty="0"/>
          </a:p>
          <a:p>
            <a:pPr marL="0" indent="0" algn="ctr">
              <a:buNone/>
            </a:pPr>
            <a:r>
              <a:rPr lang="pl-PL" sz="1800" b="1" dirty="0">
                <a:solidFill>
                  <a:srgbClr val="FF0000"/>
                </a:solidFill>
              </a:rPr>
              <a:t>Formą mieszkania wspomaganego nie jest mieszkanie </a:t>
            </a:r>
            <a:r>
              <a:rPr lang="pl-PL" sz="1800" b="1" dirty="0" smtClean="0">
                <a:solidFill>
                  <a:srgbClr val="FF0000"/>
                </a:solidFill>
              </a:rPr>
              <a:t>socjalne! </a:t>
            </a:r>
            <a:endParaRPr lang="pl-PL" sz="1700" b="1" dirty="0">
              <a:solidFill>
                <a:srgbClr val="FF0000"/>
              </a:solidFill>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15</a:t>
            </a:fld>
            <a:endParaRPr lang="pl-PL">
              <a:solidFill>
                <a:prstClr val="black">
                  <a:tint val="75000"/>
                </a:prstClr>
              </a:solidFill>
            </a:endParaRPr>
          </a:p>
        </p:txBody>
      </p:sp>
    </p:spTree>
    <p:extLst>
      <p:ext uri="{BB962C8B-B14F-4D97-AF65-F5344CB8AC3E}">
        <p14:creationId xmlns="" xmlns:p14="http://schemas.microsoft.com/office/powerpoint/2010/main" val="241444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49" y="1071154"/>
            <a:ext cx="7970227" cy="5431246"/>
          </a:xfrm>
        </p:spPr>
        <p:txBody>
          <a:bodyPr/>
          <a:lstStyle/>
          <a:p>
            <a:pPr>
              <a:buNone/>
            </a:pPr>
            <a:r>
              <a:rPr lang="pl-PL" sz="2400" b="1" dirty="0"/>
              <a:t>Kto może składać wnioski?</a:t>
            </a:r>
            <a:endParaRPr lang="pl-PL" sz="2400" dirty="0"/>
          </a:p>
          <a:p>
            <a:pPr marL="0" lvl="0" indent="0" algn="just">
              <a:buNone/>
            </a:pPr>
            <a:r>
              <a:rPr lang="pl-PL" sz="1800" dirty="0"/>
              <a:t>W ramach konkursu o dofinansowanie realizacji projektu mogą ubiegać się następujące  podmioty wyszczególnione w SZOOP RPO WD</a:t>
            </a:r>
            <a:r>
              <a:rPr lang="pl-PL" sz="1800" dirty="0" smtClean="0"/>
              <a:t>:</a:t>
            </a:r>
            <a:endParaRPr lang="pl-PL" sz="1800" dirty="0"/>
          </a:p>
          <a:p>
            <a:pPr algn="just">
              <a:buFont typeface="Calibri" panose="020F0502020204030204" pitchFamily="34" charset="0"/>
              <a:buChar char="‒"/>
            </a:pPr>
            <a:r>
              <a:rPr lang="pl-PL" sz="1800" b="1" dirty="0" smtClean="0"/>
              <a:t>jednostki </a:t>
            </a:r>
            <a:r>
              <a:rPr lang="pl-PL" sz="1800" b="1" dirty="0"/>
              <a:t>samorządu terytorialnego, ich związki i stowarzyszenia;</a:t>
            </a:r>
          </a:p>
          <a:p>
            <a:pPr algn="just">
              <a:buFont typeface="Calibri" panose="020F0502020204030204" pitchFamily="34" charset="0"/>
              <a:buChar char="‒"/>
            </a:pPr>
            <a:r>
              <a:rPr lang="pl-PL" sz="1800" b="1" dirty="0" smtClean="0"/>
              <a:t>jednostki </a:t>
            </a:r>
            <a:r>
              <a:rPr lang="pl-PL" sz="1800" b="1" dirty="0"/>
              <a:t>organizacyjne </a:t>
            </a:r>
            <a:r>
              <a:rPr lang="pl-PL" sz="1800" b="1" dirty="0" err="1" smtClean="0"/>
              <a:t>jst</a:t>
            </a:r>
            <a:r>
              <a:rPr lang="pl-PL" sz="1800" b="1" dirty="0" smtClean="0"/>
              <a:t>;</a:t>
            </a:r>
            <a:endParaRPr lang="pl-PL" sz="1800" b="1" dirty="0"/>
          </a:p>
          <a:p>
            <a:pPr algn="just">
              <a:buFont typeface="Calibri" panose="020F0502020204030204" pitchFamily="34" charset="0"/>
              <a:buChar char="‒"/>
            </a:pPr>
            <a:r>
              <a:rPr lang="pl-PL" sz="1800" b="1" dirty="0" smtClean="0"/>
              <a:t>jednostki </a:t>
            </a:r>
            <a:r>
              <a:rPr lang="pl-PL" sz="1800" b="1" dirty="0"/>
              <a:t>organizacyjne pomocy społecznej;</a:t>
            </a:r>
          </a:p>
          <a:p>
            <a:pPr algn="just">
              <a:buFont typeface="Calibri" panose="020F0502020204030204" pitchFamily="34" charset="0"/>
              <a:buChar char="‒"/>
            </a:pPr>
            <a:r>
              <a:rPr lang="pl-PL" sz="1800" b="1" dirty="0" smtClean="0"/>
              <a:t>organizacje </a:t>
            </a:r>
            <a:r>
              <a:rPr lang="pl-PL" sz="1800" b="1" dirty="0"/>
              <a:t>pozarządowe;</a:t>
            </a:r>
          </a:p>
          <a:p>
            <a:pPr algn="just">
              <a:buFont typeface="Calibri" panose="020F0502020204030204" pitchFamily="34" charset="0"/>
              <a:buChar char="‒"/>
            </a:pPr>
            <a:r>
              <a:rPr lang="pl-PL" sz="1800" b="1" dirty="0" smtClean="0"/>
              <a:t>podmioty </a:t>
            </a:r>
            <a:r>
              <a:rPr lang="pl-PL" sz="1800" b="1" dirty="0"/>
              <a:t>prowadzące działalność w obszarze pomocy społecznej oraz systemu wspierania rodziny i pieczy zastępczej;</a:t>
            </a:r>
          </a:p>
          <a:p>
            <a:pPr algn="just">
              <a:buFont typeface="Calibri" panose="020F0502020204030204" pitchFamily="34" charset="0"/>
              <a:buChar char="‒"/>
            </a:pPr>
            <a:r>
              <a:rPr lang="pl-PL" sz="1800" b="1" dirty="0" smtClean="0"/>
              <a:t>podmioty </a:t>
            </a:r>
            <a:r>
              <a:rPr lang="pl-PL" sz="1800" b="1" dirty="0"/>
              <a:t>ekonomii społecznej oraz przedsiębiorstwa społeczne;</a:t>
            </a:r>
          </a:p>
          <a:p>
            <a:pPr algn="just">
              <a:buFont typeface="Calibri" panose="020F0502020204030204" pitchFamily="34" charset="0"/>
              <a:buChar char="‒"/>
            </a:pPr>
            <a:r>
              <a:rPr lang="pl-PL" sz="1800" b="1" dirty="0" smtClean="0"/>
              <a:t>kościoły</a:t>
            </a:r>
            <a:r>
              <a:rPr lang="pl-PL" sz="1800" b="1" dirty="0"/>
              <a:t>, związki wyznaniowe oraz osoby prawne kościołów i związków </a:t>
            </a:r>
            <a:r>
              <a:rPr lang="pl-PL" sz="1800" b="1" dirty="0" smtClean="0"/>
              <a:t>wyznaniowych;</a:t>
            </a:r>
          </a:p>
          <a:p>
            <a:pPr marL="0" indent="0" algn="just">
              <a:lnSpc>
                <a:spcPct val="100000"/>
              </a:lnSpc>
              <a:spcBef>
                <a:spcPts val="0"/>
              </a:spcBef>
              <a:buNone/>
            </a:pPr>
            <a:endParaRPr lang="pl-PL" sz="1400" b="1" dirty="0" smtClean="0">
              <a:solidFill>
                <a:srgbClr val="FF0000"/>
              </a:solidFill>
            </a:endParaRPr>
          </a:p>
          <a:p>
            <a:pPr marL="0" indent="0" algn="just">
              <a:lnSpc>
                <a:spcPct val="100000"/>
              </a:lnSpc>
              <a:spcBef>
                <a:spcPts val="0"/>
              </a:spcBef>
              <a:buNone/>
            </a:pPr>
            <a:r>
              <a:rPr lang="pl-PL" sz="1400" b="1" dirty="0" smtClean="0">
                <a:solidFill>
                  <a:srgbClr val="FF0000"/>
                </a:solidFill>
              </a:rPr>
              <a:t>UWAGA</a:t>
            </a:r>
            <a:r>
              <a:rPr lang="pl-PL" sz="1400" b="1" dirty="0">
                <a:solidFill>
                  <a:srgbClr val="FF0000"/>
                </a:solidFill>
              </a:rPr>
              <a:t>! </a:t>
            </a:r>
          </a:p>
          <a:p>
            <a:pPr algn="just">
              <a:lnSpc>
                <a:spcPct val="100000"/>
              </a:lnSpc>
              <a:spcBef>
                <a:spcPts val="0"/>
              </a:spcBef>
              <a:buFont typeface="Symbol" panose="05050102010706020507" pitchFamily="18" charset="2"/>
              <a:buChar char=""/>
            </a:pPr>
            <a:r>
              <a:rPr lang="pl-PL" sz="1400" b="1" i="1" u="sng" dirty="0" smtClean="0">
                <a:solidFill>
                  <a:srgbClr val="FF0000"/>
                </a:solidFill>
              </a:rPr>
              <a:t>Wsparcie </a:t>
            </a:r>
            <a:r>
              <a:rPr lang="pl-PL" sz="1400" b="1" i="1" u="sng" dirty="0">
                <a:solidFill>
                  <a:srgbClr val="FF0000"/>
                </a:solidFill>
              </a:rPr>
              <a:t>systemu pieczy zastępczej nie jest przedmiotem niniejszego konkursu</a:t>
            </a:r>
            <a:r>
              <a:rPr lang="pl-PL" sz="1400" b="1" i="1" u="sng" dirty="0" smtClean="0">
                <a:solidFill>
                  <a:srgbClr val="FF0000"/>
                </a:solidFill>
              </a:rPr>
              <a:t>.</a:t>
            </a:r>
          </a:p>
          <a:p>
            <a:pPr algn="just">
              <a:lnSpc>
                <a:spcPct val="100000"/>
              </a:lnSpc>
              <a:spcBef>
                <a:spcPts val="0"/>
              </a:spcBef>
              <a:buFont typeface="Symbol" panose="05050102010706020507" pitchFamily="18" charset="2"/>
              <a:buChar char=""/>
            </a:pPr>
            <a:r>
              <a:rPr lang="pl-PL" sz="1400" i="1" dirty="0">
                <a:solidFill>
                  <a:srgbClr val="FF0000"/>
                </a:solidFill>
              </a:rPr>
              <a:t>O dofinansowanie nie mogą ubiegać się podmioty, które podlegają </a:t>
            </a:r>
            <a:r>
              <a:rPr lang="pl-PL" sz="1400" b="1" i="1" dirty="0">
                <a:solidFill>
                  <a:srgbClr val="FF0000"/>
                </a:solidFill>
              </a:rPr>
              <a:t>wykluczeniu z możliwości otrzymania dofinansowania</a:t>
            </a:r>
            <a:r>
              <a:rPr lang="pl-PL" sz="1400" i="1" dirty="0">
                <a:solidFill>
                  <a:srgbClr val="FF0000"/>
                </a:solidFill>
              </a:rPr>
              <a:t>, w tym wykluczeniu, o którym mowa w art. 207 ust. 4 ustawy z dnia </a:t>
            </a:r>
            <a:r>
              <a:rPr lang="pl-PL" sz="1400" i="1" dirty="0" smtClean="0">
                <a:solidFill>
                  <a:srgbClr val="FF0000"/>
                </a:solidFill>
              </a:rPr>
              <a:t/>
            </a:r>
            <a:br>
              <a:rPr lang="pl-PL" sz="1400" i="1" dirty="0" smtClean="0">
                <a:solidFill>
                  <a:srgbClr val="FF0000"/>
                </a:solidFill>
              </a:rPr>
            </a:br>
            <a:r>
              <a:rPr lang="pl-PL" sz="1400" i="1" dirty="0" smtClean="0">
                <a:solidFill>
                  <a:srgbClr val="FF0000"/>
                </a:solidFill>
              </a:rPr>
              <a:t>27 </a:t>
            </a:r>
            <a:r>
              <a:rPr lang="pl-PL" sz="1400" i="1" dirty="0">
                <a:solidFill>
                  <a:srgbClr val="FF0000"/>
                </a:solidFill>
              </a:rPr>
              <a:t>sierpnia 2009 r. o finansach publicznych</a:t>
            </a:r>
            <a:r>
              <a:rPr lang="pl-PL" sz="1600" i="1" dirty="0">
                <a:solidFill>
                  <a:srgbClr val="FF0000"/>
                </a:solidFill>
              </a:rPr>
              <a:t>.</a:t>
            </a:r>
          </a:p>
          <a:p>
            <a:pPr marL="0" indent="0" algn="just">
              <a:buNone/>
            </a:pP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16</a:t>
            </a:fld>
            <a:endParaRPr lang="pl-PL">
              <a:solidFill>
                <a:prstClr val="black">
                  <a:tint val="75000"/>
                </a:prstClr>
              </a:solidFill>
            </a:endParaRPr>
          </a:p>
        </p:txBody>
      </p:sp>
    </p:spTree>
    <p:extLst>
      <p:ext uri="{BB962C8B-B14F-4D97-AF65-F5344CB8AC3E}">
        <p14:creationId xmlns="" xmlns:p14="http://schemas.microsoft.com/office/powerpoint/2010/main" val="2344924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635369"/>
            <a:ext cx="8568952" cy="4601942"/>
          </a:xfrm>
        </p:spPr>
        <p:txBody>
          <a:bodyPr>
            <a:noAutofit/>
          </a:bodyPr>
          <a:lstStyle/>
          <a:p>
            <a:pPr marL="0" indent="0" algn="just">
              <a:buNone/>
            </a:pPr>
            <a:endParaRPr lang="pl-PL" sz="1800" dirty="0" smtClean="0"/>
          </a:p>
          <a:p>
            <a:pPr marL="0" indent="0" algn="just">
              <a:buNone/>
            </a:pPr>
            <a:r>
              <a:rPr lang="pl-PL" sz="2000" dirty="0" smtClean="0"/>
              <a:t>Zgodnie </a:t>
            </a:r>
            <a:r>
              <a:rPr lang="pl-PL" sz="2000" dirty="0"/>
              <a:t>z SZOOP RPO WD </a:t>
            </a:r>
            <a:r>
              <a:rPr lang="pl-PL" sz="2000" b="1" dirty="0"/>
              <a:t>grupa docelowa/ostateczni odbiorcy wsparcia </a:t>
            </a:r>
            <a:r>
              <a:rPr lang="pl-PL" sz="2000" dirty="0"/>
              <a:t>to</a:t>
            </a:r>
            <a:r>
              <a:rPr lang="pl-PL" sz="2000" b="1" dirty="0"/>
              <a:t>: </a:t>
            </a:r>
            <a:endParaRPr lang="pl-PL" sz="2000" dirty="0"/>
          </a:p>
          <a:p>
            <a:pPr marL="800100" lvl="1" indent="-342900" algn="just">
              <a:buFont typeface="+mj-lt"/>
              <a:buAutoNum type="alphaLcParenR"/>
            </a:pPr>
            <a:r>
              <a:rPr lang="pl-PL" sz="2000" dirty="0"/>
              <a:t>osoby zagrożone ubóstwem lub wykluczeniem społecznym, w tym osoby bezrobotne sprofilowane jako najbardziej oddalone od rynku pracy zgodnie </a:t>
            </a:r>
            <a:r>
              <a:rPr lang="pl-PL" sz="2000" dirty="0" smtClean="0"/>
              <a:t>z </a:t>
            </a:r>
            <a:r>
              <a:rPr lang="pl-PL" sz="2000" dirty="0"/>
              <a:t>ustawą o promocji zatrudnienia i instytucjach rynku pracy </a:t>
            </a:r>
            <a:r>
              <a:rPr lang="pl-PL" sz="2000" dirty="0" smtClean="0"/>
              <a:t/>
            </a:r>
            <a:br>
              <a:rPr lang="pl-PL" sz="2000" dirty="0" smtClean="0"/>
            </a:br>
            <a:r>
              <a:rPr lang="pl-PL" sz="2000" dirty="0" smtClean="0"/>
              <a:t>oraz </a:t>
            </a:r>
            <a:r>
              <a:rPr lang="pl-PL" sz="2000" dirty="0"/>
              <a:t>osoby nieaktywne wymagające aktywizacji społeczno-zawodowej</a:t>
            </a:r>
            <a:r>
              <a:rPr lang="pl-PL" sz="2000" dirty="0" smtClean="0"/>
              <a:t>;</a:t>
            </a:r>
          </a:p>
          <a:p>
            <a:pPr marL="457200" lvl="1" indent="0" algn="just">
              <a:buNone/>
            </a:pPr>
            <a:endParaRPr lang="pl-PL" sz="2000" dirty="0" smtClean="0"/>
          </a:p>
          <a:p>
            <a:pPr marL="800100" lvl="1" indent="-342900" algn="just">
              <a:buFont typeface="+mj-lt"/>
              <a:buAutoNum type="alphaLcParenR" startAt="2"/>
            </a:pPr>
            <a:r>
              <a:rPr lang="pl-PL" sz="2000" dirty="0"/>
              <a:t>rodzina osób wykluczonych bądź zagrożonych ubóstwem </a:t>
            </a:r>
            <a:r>
              <a:rPr lang="pl-PL" sz="2000" dirty="0" smtClean="0"/>
              <a:t>lub </a:t>
            </a:r>
            <a:r>
              <a:rPr lang="pl-PL" sz="2000" dirty="0"/>
              <a:t>wykluczeniem społecznym – jedynie jako element projektu właściwego</a:t>
            </a:r>
            <a:r>
              <a:rPr lang="pl-PL" sz="2000" dirty="0" smtClean="0"/>
              <a:t>.</a:t>
            </a:r>
          </a:p>
          <a:p>
            <a:pPr marL="800100" lvl="1" indent="-342900" algn="just">
              <a:buFont typeface="+mj-lt"/>
              <a:buAutoNum type="alphaLcParenR" startAt="2"/>
            </a:pPr>
            <a:endParaRPr lang="pl-PL" sz="2000" dirty="0"/>
          </a:p>
          <a:p>
            <a:pPr marL="0" indent="0" algn="ctr">
              <a:buNone/>
            </a:pPr>
            <a:r>
              <a:rPr lang="pl-PL" sz="1800" b="1" dirty="0">
                <a:solidFill>
                  <a:srgbClr val="FF0000"/>
                </a:solidFill>
              </a:rPr>
              <a:t>Wniosek może być skierowany do jednej, kilku lub wszystkich </a:t>
            </a:r>
            <a:r>
              <a:rPr lang="pl-PL" sz="1800" b="1" dirty="0" smtClean="0">
                <a:solidFill>
                  <a:srgbClr val="FF0000"/>
                </a:solidFill>
              </a:rPr>
              <a:t>wskazanych ww</a:t>
            </a:r>
            <a:r>
              <a:rPr lang="pl-PL" sz="1800" b="1" dirty="0">
                <a:solidFill>
                  <a:srgbClr val="FF0000"/>
                </a:solidFill>
              </a:rPr>
              <a:t>. grup. </a:t>
            </a:r>
            <a:endParaRPr lang="pl-PL" sz="1800" b="1" dirty="0" smtClean="0">
              <a:solidFill>
                <a:srgbClr val="FF0000"/>
              </a:solidFill>
            </a:endParaRPr>
          </a:p>
          <a:p>
            <a:pPr marL="457200" lvl="1" indent="0" algn="just">
              <a:buNone/>
            </a:pP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17</a:t>
            </a:fld>
            <a:endParaRPr lang="pl-PL">
              <a:solidFill>
                <a:prstClr val="black">
                  <a:tint val="75000"/>
                </a:prstClr>
              </a:solidFill>
            </a:endParaRPr>
          </a:p>
        </p:txBody>
      </p:sp>
      <p:sp>
        <p:nvSpPr>
          <p:cNvPr id="12" name="Tytuł 11"/>
          <p:cNvSpPr>
            <a:spLocks noGrp="1"/>
          </p:cNvSpPr>
          <p:nvPr>
            <p:ph type="title"/>
          </p:nvPr>
        </p:nvSpPr>
        <p:spPr>
          <a:xfrm>
            <a:off x="628650" y="958850"/>
            <a:ext cx="7886700" cy="552887"/>
          </a:xfrm>
        </p:spPr>
        <p:txBody>
          <a:bodyPr/>
          <a:lstStyle/>
          <a:p>
            <a:pPr algn="ctr">
              <a:buNone/>
            </a:pPr>
            <a:r>
              <a:rPr lang="pl-PL" sz="2800" b="1" u="sng" dirty="0" smtClean="0"/>
              <a:t/>
            </a:r>
            <a:br>
              <a:rPr lang="pl-PL" sz="2800" b="1" u="sng" dirty="0" smtClean="0"/>
            </a:br>
            <a:r>
              <a:rPr lang="pl-PL" sz="2800" b="1" u="sng" dirty="0" smtClean="0"/>
              <a:t>Grupa </a:t>
            </a:r>
            <a:r>
              <a:rPr lang="pl-PL" sz="2800" b="1" u="sng" dirty="0"/>
              <a:t>docelowa/ostateczni odbiorcy wsparcia</a:t>
            </a:r>
          </a:p>
        </p:txBody>
      </p:sp>
    </p:spTree>
    <p:extLst>
      <p:ext uri="{BB962C8B-B14F-4D97-AF65-F5344CB8AC3E}">
        <p14:creationId xmlns="" xmlns:p14="http://schemas.microsoft.com/office/powerpoint/2010/main" val="2115478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028700"/>
            <a:ext cx="7886700" cy="5148263"/>
          </a:xfrm>
        </p:spPr>
        <p:txBody>
          <a:bodyPr/>
          <a:lstStyle/>
          <a:p>
            <a:pPr marL="0" indent="0">
              <a:buNone/>
            </a:pPr>
            <a:r>
              <a:rPr lang="pl-PL" sz="1800" b="1" dirty="0" smtClean="0">
                <a:solidFill>
                  <a:srgbClr val="FF0000"/>
                </a:solidFill>
              </a:rPr>
              <a:t>UWAGA!</a:t>
            </a:r>
            <a:endParaRPr lang="pl-PL" sz="1800" dirty="0" smtClean="0"/>
          </a:p>
          <a:p>
            <a:pPr marL="0" indent="0" algn="just">
              <a:buNone/>
            </a:pPr>
            <a:r>
              <a:rPr lang="pl-PL" sz="1800" dirty="0" smtClean="0"/>
              <a:t>Zgodnie </a:t>
            </a:r>
            <a:r>
              <a:rPr lang="pl-PL" sz="1800" b="1" dirty="0"/>
              <a:t>z kryterium dostępu </a:t>
            </a:r>
            <a:r>
              <a:rPr lang="pl-PL" sz="1800" dirty="0"/>
              <a:t>Wnioskodawca zakłada, że pierwszeństwo udziału </a:t>
            </a:r>
            <a:r>
              <a:rPr lang="pl-PL" sz="1800" dirty="0" smtClean="0"/>
              <a:t/>
            </a:r>
            <a:br>
              <a:rPr lang="pl-PL" sz="1800" dirty="0" smtClean="0"/>
            </a:br>
            <a:r>
              <a:rPr lang="pl-PL" sz="1800" dirty="0" smtClean="0"/>
              <a:t>w </a:t>
            </a:r>
            <a:r>
              <a:rPr lang="pl-PL" sz="1800" dirty="0"/>
              <a:t>projekcie będą miały następujące grupy docelowe: </a:t>
            </a:r>
          </a:p>
          <a:p>
            <a:pPr lvl="1" algn="just">
              <a:buFont typeface="Symbol" panose="05050102010706020507" pitchFamily="18" charset="2"/>
              <a:buChar char=""/>
            </a:pPr>
            <a:r>
              <a:rPr lang="pl-PL" sz="1800" dirty="0"/>
              <a:t>osoby lub rodziny zagrożone ubóstwem lub wykluczeniem społecznym doświadczające wielokrotnego wykluczenia społecznego i/lub </a:t>
            </a:r>
          </a:p>
          <a:p>
            <a:pPr lvl="1" algn="just">
              <a:buFont typeface="Symbol" panose="05050102010706020507" pitchFamily="18" charset="2"/>
              <a:buChar char=""/>
            </a:pPr>
            <a:r>
              <a:rPr lang="pl-PL" sz="1800" dirty="0" smtClean="0"/>
              <a:t>osoby </a:t>
            </a:r>
            <a:r>
              <a:rPr lang="pl-PL" sz="1800" dirty="0"/>
              <a:t>o znacznym lub umiarkowanym stopniu niepełnosprawności </a:t>
            </a:r>
            <a:r>
              <a:rPr lang="pl-PL" sz="1800" dirty="0" smtClean="0"/>
              <a:t/>
            </a:r>
            <a:br>
              <a:rPr lang="pl-PL" sz="1800" dirty="0" smtClean="0"/>
            </a:br>
            <a:r>
              <a:rPr lang="pl-PL" sz="1800" dirty="0" smtClean="0"/>
              <a:t>oraz </a:t>
            </a:r>
            <a:r>
              <a:rPr lang="pl-PL" sz="1800" dirty="0"/>
              <a:t>z niepełnosprawnościami sprzężonymi, z niepełnosprawnością intelektualną oraz osoby z zaburzeniami psychicznymi i/lub </a:t>
            </a:r>
          </a:p>
          <a:p>
            <a:pPr lvl="1" algn="just">
              <a:buFont typeface="Symbol" panose="05050102010706020507" pitchFamily="18" charset="2"/>
              <a:buChar char=""/>
            </a:pPr>
            <a:r>
              <a:rPr lang="pl-PL" sz="1800" dirty="0" smtClean="0"/>
              <a:t>osoby </a:t>
            </a:r>
            <a:r>
              <a:rPr lang="pl-PL" sz="1800" dirty="0"/>
              <a:t>korzystające z Programu Operacyjnego Pomoc Żywnościowa </a:t>
            </a:r>
            <a:r>
              <a:rPr lang="pl-PL" sz="1800" dirty="0" smtClean="0"/>
              <a:t/>
            </a:r>
            <a:br>
              <a:rPr lang="pl-PL" sz="1800" dirty="0" smtClean="0"/>
            </a:br>
            <a:r>
              <a:rPr lang="pl-PL" sz="1800" dirty="0" smtClean="0"/>
              <a:t>2014-2020 </a:t>
            </a:r>
            <a:r>
              <a:rPr lang="pl-PL" sz="1800" dirty="0"/>
              <a:t>(PO PŻ), a zakres wsparcia dla tych osób lub rodzin nie będzie powielał działań, które dana osoba lub rodzina otrzymała lub otrzymuje </a:t>
            </a:r>
            <a:r>
              <a:rPr lang="pl-PL" sz="1800" dirty="0" smtClean="0"/>
              <a:t/>
            </a:r>
            <a:br>
              <a:rPr lang="pl-PL" sz="1800" dirty="0" smtClean="0"/>
            </a:br>
            <a:r>
              <a:rPr lang="pl-PL" sz="1800" dirty="0" smtClean="0"/>
              <a:t>z PO </a:t>
            </a:r>
            <a:r>
              <a:rPr lang="pl-PL" sz="1800" dirty="0"/>
              <a:t>PŻ w ramach działań towarzyszących. </a:t>
            </a:r>
            <a:endParaRPr lang="pl-PL" sz="1800" dirty="0" smtClean="0"/>
          </a:p>
          <a:p>
            <a:pPr lvl="1" algn="just">
              <a:buFont typeface="Symbol" panose="05050102010706020507" pitchFamily="18" charset="2"/>
              <a:buChar char=""/>
            </a:pPr>
            <a:endParaRPr lang="pl-PL" sz="1800" dirty="0"/>
          </a:p>
          <a:p>
            <a:pPr marL="457200" lvl="1" indent="0" algn="just">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18</a:t>
            </a:fld>
            <a:endParaRPr lang="pl-PL">
              <a:solidFill>
                <a:prstClr val="black">
                  <a:tint val="75000"/>
                </a:prstClr>
              </a:solidFill>
            </a:endParaRPr>
          </a:p>
        </p:txBody>
      </p:sp>
    </p:spTree>
    <p:extLst>
      <p:ext uri="{BB962C8B-B14F-4D97-AF65-F5344CB8AC3E}">
        <p14:creationId xmlns="" xmlns:p14="http://schemas.microsoft.com/office/powerpoint/2010/main" val="362118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1793632"/>
            <a:ext cx="7886700" cy="4383332"/>
          </a:xfrm>
        </p:spPr>
        <p:txBody>
          <a:bodyPr>
            <a:normAutofit/>
          </a:bodyPr>
          <a:lstStyle/>
          <a:p>
            <a:pPr marL="0" indent="0" algn="just">
              <a:buNone/>
            </a:pPr>
            <a:r>
              <a:rPr lang="pl-PL" sz="1800" dirty="0" smtClean="0"/>
              <a:t>Mechanizm racjonalnych usprawnień to konieczne i odpowiednie zmiany </a:t>
            </a:r>
            <a:br>
              <a:rPr lang="pl-PL" sz="1800" dirty="0" smtClean="0"/>
            </a:br>
            <a:r>
              <a:rPr lang="pl-PL" sz="1800" dirty="0" smtClean="0"/>
              <a:t>oraz dostosowania, nienakładające nieproporcjonalnego lub nadmiernego obciążenia, rozpatrywane osobno dla każdego konkretnego przypadku, w celu zapewnienia osobom z niepełnosprawnościami możliwości korzystania z wszelkich praw człowieka i podstawowych wolności oraz ich wykonywania na zasadzie równości z innymi osobami.</a:t>
            </a:r>
          </a:p>
          <a:p>
            <a:pPr algn="just">
              <a:buFont typeface="Wingdings" panose="05000000000000000000" pitchFamily="2" charset="2"/>
              <a:buChar char="Ø"/>
            </a:pPr>
            <a:r>
              <a:rPr lang="pl-PL" sz="1800" u="sng" dirty="0" smtClean="0"/>
              <a:t>W projektach ogólnodostępnych </a:t>
            </a:r>
            <a:r>
              <a:rPr lang="pl-PL" sz="1800" dirty="0" smtClean="0"/>
              <a:t>w celu zapewnienia możliwości pełnego uczestnictwa osób z niepełnosprawnościami należy zastosować mechanizm racjonalnych usprawnień.	</a:t>
            </a:r>
          </a:p>
          <a:p>
            <a:pPr algn="just">
              <a:buFont typeface="Wingdings" panose="05000000000000000000" pitchFamily="2" charset="2"/>
              <a:buChar char="Ø"/>
            </a:pPr>
            <a:r>
              <a:rPr lang="pl-PL" sz="1800" u="sng" dirty="0" smtClean="0"/>
              <a:t>W projektach dedykowanych</a:t>
            </a:r>
            <a:r>
              <a:rPr lang="pl-PL" sz="1800" dirty="0" smtClean="0"/>
              <a:t>, w tym zorientowanych wyłącznie lub przede wszystkim na osoby z niepełnosprawnościami (np. osoby z niepełnosprawnościami sprzężonymi) oraz projektach skierowanych </a:t>
            </a:r>
            <a:br>
              <a:rPr lang="pl-PL" sz="1800" dirty="0" smtClean="0"/>
            </a:br>
            <a:r>
              <a:rPr lang="pl-PL" sz="1800" dirty="0" smtClean="0"/>
              <a:t>do zamkniętej grupy uczestników (np. dzieci określonego ośrodka wychowania przedszkolnego), wydatki na sfinansowanie mechanizmu racjonalnych usprawnień są wskazane we wniosku o dofinansowanie projektu.</a:t>
            </a: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19</a:t>
            </a:fld>
            <a:endParaRPr lang="pl-PL">
              <a:solidFill>
                <a:prstClr val="black">
                  <a:tint val="75000"/>
                </a:prstClr>
              </a:solidFill>
            </a:endParaRPr>
          </a:p>
        </p:txBody>
      </p:sp>
    </p:spTree>
    <p:extLst>
      <p:ext uri="{BB962C8B-B14F-4D97-AF65-F5344CB8AC3E}">
        <p14:creationId xmlns="" xmlns:p14="http://schemas.microsoft.com/office/powerpoint/2010/main" val="2469475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340768"/>
            <a:ext cx="7886700" cy="5040560"/>
          </a:xfrm>
        </p:spPr>
        <p:txBody>
          <a:bodyPr/>
          <a:lstStyle/>
          <a:p>
            <a:pPr algn="ctr">
              <a:buNone/>
            </a:pPr>
            <a:endParaRPr lang="pl-PL" sz="100" b="1" dirty="0" smtClean="0"/>
          </a:p>
          <a:p>
            <a:pPr algn="ctr">
              <a:buNone/>
            </a:pPr>
            <a:r>
              <a:rPr lang="pl-PL" sz="2000" b="1" dirty="0"/>
              <a:t>Konkurs nr RPDS.09.02.03-IP.02-02-085/16 </a:t>
            </a:r>
            <a:endParaRPr lang="pl-PL" sz="2000" b="1" dirty="0" smtClean="0"/>
          </a:p>
          <a:p>
            <a:pPr algn="ctr">
              <a:buNone/>
            </a:pPr>
            <a:r>
              <a:rPr lang="pl-PL" sz="1800" b="1" dirty="0" smtClean="0"/>
              <a:t>przeprowadzany </a:t>
            </a:r>
            <a:r>
              <a:rPr lang="pl-PL" sz="1800" b="1" dirty="0"/>
              <a:t>jest w ramach:</a:t>
            </a:r>
          </a:p>
          <a:p>
            <a:pPr algn="ctr">
              <a:buNone/>
            </a:pPr>
            <a:r>
              <a:rPr lang="pl-PL" sz="1800" dirty="0" smtClean="0"/>
              <a:t>Regionalnego Programu Operacyjnego</a:t>
            </a:r>
          </a:p>
          <a:p>
            <a:pPr algn="ctr">
              <a:buNone/>
            </a:pPr>
            <a:r>
              <a:rPr lang="pl-PL" sz="1800" dirty="0" smtClean="0"/>
              <a:t>Województwa Dolnośląskiego 2014-2020</a:t>
            </a:r>
          </a:p>
          <a:p>
            <a:pPr algn="ctr">
              <a:buNone/>
            </a:pPr>
            <a:r>
              <a:rPr lang="pl-PL" sz="2000" b="1" dirty="0" smtClean="0"/>
              <a:t>Oś priorytetowa 9 </a:t>
            </a:r>
            <a:r>
              <a:rPr lang="pl-PL" sz="2000" i="1" dirty="0" smtClean="0"/>
              <a:t>Włączenie </a:t>
            </a:r>
            <a:r>
              <a:rPr lang="pl-PL" sz="2000" i="1" dirty="0"/>
              <a:t>społeczne</a:t>
            </a:r>
            <a:endParaRPr lang="pl-PL" sz="2000" dirty="0" smtClean="0"/>
          </a:p>
          <a:p>
            <a:pPr marL="0" indent="0" algn="ctr">
              <a:buNone/>
            </a:pPr>
            <a:r>
              <a:rPr lang="pl-PL" sz="2000" b="1" dirty="0" smtClean="0"/>
              <a:t>Działanie 9.2 </a:t>
            </a:r>
            <a:r>
              <a:rPr lang="pl-PL" sz="2000" dirty="0" smtClean="0"/>
              <a:t>Dostęp </a:t>
            </a:r>
            <a:r>
              <a:rPr lang="pl-PL" sz="2000" dirty="0"/>
              <a:t>do wysokiej jakości usług społecznych </a:t>
            </a:r>
            <a:r>
              <a:rPr lang="pl-PL" sz="2000" i="1" dirty="0" smtClean="0"/>
              <a:t> </a:t>
            </a:r>
          </a:p>
          <a:p>
            <a:pPr algn="ctr">
              <a:buNone/>
            </a:pPr>
            <a:r>
              <a:rPr lang="pl-PL" sz="2000" b="1" dirty="0" smtClean="0"/>
              <a:t>Poddziałanie 9.2.3</a:t>
            </a:r>
            <a:r>
              <a:rPr lang="pl-PL" sz="2000" dirty="0" smtClean="0"/>
              <a:t> </a:t>
            </a:r>
            <a:r>
              <a:rPr lang="pl-PL" sz="2000" i="1" dirty="0"/>
              <a:t>Dostęp do wysokiej jakości usług społecznych –</a:t>
            </a:r>
          </a:p>
          <a:p>
            <a:pPr algn="ctr">
              <a:buNone/>
            </a:pPr>
            <a:r>
              <a:rPr lang="pl-PL" sz="2000" i="1" dirty="0"/>
              <a:t>ZIT AJ</a:t>
            </a:r>
            <a:endParaRPr lang="pl-PL" sz="2000" i="1" dirty="0" smtClean="0"/>
          </a:p>
          <a:p>
            <a:pPr algn="ctr">
              <a:buNone/>
            </a:pPr>
            <a:r>
              <a:rPr lang="pl-PL" sz="1800" i="1" dirty="0"/>
              <a:t>(9.2.A., 9.2.B oraz 9.2.C.)</a:t>
            </a:r>
          </a:p>
          <a:p>
            <a:pPr algn="ctr">
              <a:buNone/>
            </a:pPr>
            <a:endParaRPr lang="pl-PL" sz="100" i="1" dirty="0"/>
          </a:p>
          <a:p>
            <a:pPr algn="just">
              <a:buFont typeface="Wingdings" panose="05000000000000000000" pitchFamily="2" charset="2"/>
              <a:buChar char="Ø"/>
            </a:pPr>
            <a:r>
              <a:rPr lang="pl-PL" sz="1800" b="1" i="1" dirty="0" smtClean="0"/>
              <a:t>na </a:t>
            </a:r>
            <a:r>
              <a:rPr lang="pl-PL" sz="1800" b="1" i="1" dirty="0"/>
              <a:t>projekty w zakresie usług asystenckich i opiekuńczych nad osobami niesamodzielnymi świadczonych w lokalnej społeczności i</a:t>
            </a:r>
            <a:r>
              <a:rPr lang="pl-PL" sz="1800" b="1" i="1" dirty="0" smtClean="0"/>
              <a:t>/ lub </a:t>
            </a:r>
            <a:r>
              <a:rPr lang="pl-PL" sz="1800" b="1" i="1" dirty="0"/>
              <a:t>usług wsparcia rodziny i/lub mieszkań </a:t>
            </a:r>
            <a:r>
              <a:rPr lang="pl-PL" sz="1800" b="1" i="1" dirty="0" smtClean="0"/>
              <a:t>wspomaganych</a:t>
            </a:r>
            <a:endParaRPr lang="pl-PL" sz="1800" b="1" i="1" dirty="0" smtClean="0"/>
          </a:p>
          <a:p>
            <a:pPr algn="ctr">
              <a:buNone/>
            </a:pPr>
            <a:endParaRPr lang="pl-PL" sz="1800" dirty="0"/>
          </a:p>
          <a:p>
            <a:pPr algn="ctr">
              <a:buNone/>
            </a:pPr>
            <a:r>
              <a:rPr lang="pl-PL" dirty="0" smtClean="0"/>
              <a:t> </a:t>
            </a: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a:t>
            </a:fld>
            <a:endParaRPr lang="pl-PL" dirty="0">
              <a:solidFill>
                <a:prstClr val="black">
                  <a:tint val="75000"/>
                </a:prstClr>
              </a:solidFill>
            </a:endParaRPr>
          </a:p>
        </p:txBody>
      </p:sp>
    </p:spTree>
    <p:extLst>
      <p:ext uri="{BB962C8B-B14F-4D97-AF65-F5344CB8AC3E}">
        <p14:creationId xmlns="" xmlns:p14="http://schemas.microsoft.com/office/powerpoint/2010/main" val="351252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2022438"/>
            <a:ext cx="7886700" cy="4154525"/>
          </a:xfrm>
        </p:spPr>
        <p:txBody>
          <a:bodyPr>
            <a:normAutofit/>
          </a:bodyPr>
          <a:lstStyle/>
          <a:p>
            <a:pPr marL="0" indent="0" algn="just">
              <a:buNone/>
            </a:pPr>
            <a:r>
              <a:rPr lang="pl-PL" sz="1800" dirty="0" smtClean="0"/>
              <a:t>Za osoby z niepełnosprawnościami należy uznać osoby niepełnosprawne </a:t>
            </a:r>
            <a:br>
              <a:rPr lang="pl-PL" sz="1800" dirty="0" smtClean="0"/>
            </a:br>
            <a:r>
              <a:rPr lang="pl-PL" sz="1800" dirty="0" smtClean="0"/>
              <a:t>w rozumieniu ustawy z dnia 27 sierpnia 1997 r. o rehabilitacji zawodowej </a:t>
            </a:r>
            <a:br>
              <a:rPr lang="pl-PL" sz="1800" dirty="0" smtClean="0"/>
            </a:br>
            <a:r>
              <a:rPr lang="pl-PL" sz="1800" dirty="0" smtClean="0"/>
              <a:t>i społecznej oraz zatrudnianiu osób niepełnosprawnych (Dz. U. z 2011 r. Nr 127, poz. 721, z </a:t>
            </a:r>
            <a:r>
              <a:rPr lang="pl-PL" sz="1800" dirty="0" err="1" smtClean="0"/>
              <a:t>późn</a:t>
            </a:r>
            <a:r>
              <a:rPr lang="pl-PL" sz="1800" dirty="0" smtClean="0"/>
              <a:t>. zm.), a także osoby z zaburzeniami psychicznymi, w rozumieniu ustawy z dnia 19 sierpnia 1994 r. o ochronie zdrowia psychicznego (Dz. U. z 2011 r. Nr 231, poz. 1375).</a:t>
            </a:r>
          </a:p>
          <a:p>
            <a:pPr>
              <a:buNone/>
            </a:pPr>
            <a:endParaRPr lang="pl-PL" altLang="pl-PL" sz="1800" b="1" dirty="0" smtClean="0">
              <a:solidFill>
                <a:prstClr val="black"/>
              </a:solidFill>
              <a:latin typeface="Arial" panose="020B0604020202020204" pitchFamily="34" charset="0"/>
            </a:endParaRPr>
          </a:p>
          <a:p>
            <a:pPr marL="0" indent="0">
              <a:buNone/>
            </a:pPr>
            <a:r>
              <a:rPr lang="pl-PL" sz="1800" u="sng" dirty="0" smtClean="0"/>
              <a:t>Każde racjonalne usprawnienie wynika z relacji przynajmniej trzech czynników: </a:t>
            </a:r>
          </a:p>
          <a:p>
            <a:pPr marL="800100" lvl="1" indent="-342900">
              <a:buAutoNum type="arabicPeriod"/>
            </a:pPr>
            <a:r>
              <a:rPr lang="pl-PL" sz="1800" dirty="0" smtClean="0"/>
              <a:t>dysfunkcji związanej z danym uczestnikiem projektu, </a:t>
            </a:r>
          </a:p>
          <a:p>
            <a:pPr marL="800100" lvl="1" indent="-342900">
              <a:buAutoNum type="arabicPeriod"/>
            </a:pPr>
            <a:r>
              <a:rPr lang="pl-PL" sz="1800" dirty="0" smtClean="0"/>
              <a:t>barier otoczenia,</a:t>
            </a:r>
          </a:p>
          <a:p>
            <a:pPr marL="800100" lvl="1" indent="-342900">
              <a:buAutoNum type="arabicPeriod"/>
            </a:pPr>
            <a:r>
              <a:rPr lang="pl-PL" sz="1800" dirty="0" smtClean="0"/>
              <a:t>charakteru usługi realizowanej w ramach projektu.</a:t>
            </a:r>
            <a:endParaRPr lang="pl-PL" altLang="pl-PL" sz="1800" b="1" dirty="0" smtClean="0">
              <a:solidFill>
                <a:prstClr val="black"/>
              </a:solidFill>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20</a:t>
            </a:fld>
            <a:endParaRPr lang="pl-PL">
              <a:solidFill>
                <a:prstClr val="black">
                  <a:tint val="75000"/>
                </a:prstClr>
              </a:solidFill>
            </a:endParaRPr>
          </a:p>
        </p:txBody>
      </p:sp>
    </p:spTree>
    <p:extLst>
      <p:ext uri="{BB962C8B-B14F-4D97-AF65-F5344CB8AC3E}">
        <p14:creationId xmlns="" xmlns:p14="http://schemas.microsoft.com/office/powerpoint/2010/main" val="2366239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a:xfrm>
            <a:off x="628650" y="958850"/>
            <a:ext cx="7886700" cy="567474"/>
          </a:xfrm>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316523" y="1526324"/>
            <a:ext cx="8317523" cy="4830026"/>
          </a:xfrm>
        </p:spPr>
        <p:txBody>
          <a:bodyPr>
            <a:normAutofit fontScale="47500" lnSpcReduction="20000"/>
          </a:bodyPr>
          <a:lstStyle/>
          <a:p>
            <a:pPr algn="just">
              <a:buNone/>
            </a:pPr>
            <a:r>
              <a:rPr lang="pl-PL" sz="2700" b="1" u="sng" dirty="0" smtClean="0"/>
              <a:t>W ramach przykładowego katalogu kosztów racjonalnych usprawnień jest możliwe sfinansowanie:</a:t>
            </a:r>
          </a:p>
          <a:p>
            <a:pPr marL="514350" indent="-324000" algn="just">
              <a:buFont typeface="+mj-lt"/>
              <a:buAutoNum type="alphaLcParenR"/>
            </a:pPr>
            <a:r>
              <a:rPr lang="pl-PL" sz="2700" dirty="0" smtClean="0"/>
              <a:t>kosztów specjalistycznego transportu na miejsce realizacji wsparcia;</a:t>
            </a:r>
          </a:p>
          <a:p>
            <a:pPr marL="514350" indent="-324000" algn="just">
              <a:buFont typeface="+mj-lt"/>
              <a:buAutoNum type="alphaLcParenR"/>
            </a:pPr>
            <a:r>
              <a:rPr lang="pl-PL" sz="2700" dirty="0" smtClean="0"/>
              <a:t>dostosowania architektonicznego budynków niedostępnych (np. zmiana miejsca realizacji projektu; budowa tymczasowych podjazdów; montaż platform, wind, podnośników; właściwe oznakowanie budynków poprzez wprowadzanie elementów kontrastowych i wypukłych celem właściwego oznakowania dla osób niewidomych </a:t>
            </a:r>
            <a:br>
              <a:rPr lang="pl-PL" sz="2700" dirty="0" smtClean="0"/>
            </a:br>
            <a:r>
              <a:rPr lang="pl-PL" sz="2700" dirty="0" smtClean="0"/>
              <a:t>i słabowidzących itp.);</a:t>
            </a:r>
          </a:p>
          <a:p>
            <a:pPr marL="514350" indent="-324000" algn="just">
              <a:buFont typeface="+mj-lt"/>
              <a:buAutoNum type="alphaLcParenR"/>
            </a:pPr>
            <a:r>
              <a:rPr lang="pl-PL" sz="2700" dirty="0" smtClean="0"/>
              <a:t>dostosowania infrastruktury komputerowej (np. wynajęcie lub zakup i instalacja programów powiększających, mówiących, kamer do kontaktu z osobą posługującą się językiem migowym, drukarek materiałów w alfabecie Braille’a);</a:t>
            </a:r>
          </a:p>
          <a:p>
            <a:pPr marL="514350" indent="-324000" algn="just">
              <a:buFont typeface="+mj-lt"/>
              <a:buAutoNum type="alphaLcParenR"/>
            </a:pPr>
            <a:r>
              <a:rPr lang="pl-PL" sz="2700" dirty="0" smtClean="0"/>
              <a:t>dostosowania akustycznego (wynajęcie lub zakup i montaż systemów wspomagających słyszenie, np. pętli indukcyjnych, systemów FM);</a:t>
            </a:r>
          </a:p>
          <a:p>
            <a:pPr marL="514350" indent="-324000" algn="just">
              <a:buFont typeface="+mj-lt"/>
              <a:buAutoNum type="alphaLcParenR"/>
            </a:pPr>
            <a:r>
              <a:rPr lang="pl-PL" sz="2700" dirty="0" smtClean="0"/>
              <a:t>asystenta tłumaczącego na język łatwy;</a:t>
            </a:r>
          </a:p>
          <a:p>
            <a:pPr marL="514350" indent="-324000" algn="just">
              <a:buFont typeface="+mj-lt"/>
              <a:buAutoNum type="alphaLcParenR"/>
            </a:pPr>
            <a:r>
              <a:rPr lang="pl-PL" sz="2700" dirty="0" smtClean="0"/>
              <a:t>asystenta osoby z niepełnosprawnością;</a:t>
            </a:r>
          </a:p>
          <a:p>
            <a:pPr marL="514350" indent="-324000" algn="just">
              <a:buFont typeface="+mj-lt"/>
              <a:buAutoNum type="alphaLcParenR"/>
            </a:pPr>
            <a:r>
              <a:rPr lang="pl-PL" sz="2700" dirty="0" smtClean="0"/>
              <a:t>tłumacza języka migowego lub tłumacza-przewodnika;</a:t>
            </a:r>
          </a:p>
          <a:p>
            <a:pPr marL="514350" indent="-324000" algn="just">
              <a:buFont typeface="+mj-lt"/>
              <a:buAutoNum type="alphaLcParenR"/>
            </a:pPr>
            <a:r>
              <a:rPr lang="pl-PL" sz="2700" dirty="0" smtClean="0"/>
              <a:t>przewodnika dla osoby mającej trudności w widzeniu;</a:t>
            </a:r>
          </a:p>
          <a:p>
            <a:pPr marL="514350" indent="-324000" algn="just">
              <a:buFont typeface="+mj-lt"/>
              <a:buAutoNum type="alphaLcParenR"/>
            </a:pPr>
            <a:r>
              <a:rPr lang="pl-PL" sz="2700" dirty="0" smtClean="0"/>
              <a:t>alternatywnych form przygotowania materiałów projektowych (szkoleniowych, informacyjnych, np. wersje elektroniczne dokumentów, wersje w druku powiększonym, wersje pisane alfabetem Braille’a, wersje w języku łatwym, nagranie tłumaczenia na język migowy na nośniku elektronicznym, itp.);</a:t>
            </a:r>
          </a:p>
          <a:p>
            <a:pPr marL="514350" indent="-324000" algn="just">
              <a:buFont typeface="+mj-lt"/>
              <a:buAutoNum type="alphaLcParenR"/>
            </a:pPr>
            <a:r>
              <a:rPr lang="pl-PL" sz="2700" dirty="0" smtClean="0"/>
              <a:t>zmiany procedur;</a:t>
            </a:r>
          </a:p>
          <a:p>
            <a:pPr marL="514350" indent="-324000" algn="just">
              <a:buFont typeface="+mj-lt"/>
              <a:buAutoNum type="alphaLcParenR"/>
            </a:pPr>
            <a:r>
              <a:rPr lang="pl-PL" sz="2700" dirty="0" smtClean="0"/>
              <a:t>wydłużonego czasu wsparcia (wynikającego np. z konieczności wolniejszego tłumaczenia na język migowy, wolnego mówienia, odczytywania komunikatów z ust, stosowania języka łatwego itp.);</a:t>
            </a:r>
          </a:p>
          <a:p>
            <a:pPr marL="514350" indent="-324000" algn="just">
              <a:buFont typeface="+mj-lt"/>
              <a:buAutoNum type="alphaLcParenR"/>
            </a:pPr>
            <a:r>
              <a:rPr lang="pl-PL" sz="2700" dirty="0" smtClean="0"/>
              <a:t>dostosowania posiłków, uwzględniania specyficznych potrzeb żywieniowych wynikających z niepełnosprawności</a:t>
            </a:r>
            <a:endParaRPr lang="pl-PL" altLang="pl-PL" sz="27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21</a:t>
            </a:fld>
            <a:endParaRPr lang="pl-PL">
              <a:solidFill>
                <a:prstClr val="black">
                  <a:tint val="75000"/>
                </a:prstClr>
              </a:solidFill>
            </a:endParaRPr>
          </a:p>
        </p:txBody>
      </p:sp>
    </p:spTree>
    <p:extLst>
      <p:ext uri="{BB962C8B-B14F-4D97-AF65-F5344CB8AC3E}">
        <p14:creationId xmlns="" xmlns:p14="http://schemas.microsoft.com/office/powerpoint/2010/main" val="2802577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1723292"/>
            <a:ext cx="7886700" cy="4453672"/>
          </a:xfrm>
        </p:spPr>
        <p:txBody>
          <a:bodyPr>
            <a:normAutofit lnSpcReduction="10000"/>
          </a:bodyPr>
          <a:lstStyle/>
          <a:p>
            <a:pPr algn="just">
              <a:buFont typeface="Symbol" panose="05050102010706020507" pitchFamily="18" charset="2"/>
              <a:buChar char=""/>
            </a:pPr>
            <a:r>
              <a:rPr lang="pl-PL" sz="1800" dirty="0" smtClean="0"/>
              <a:t>Każdy wydatek poniesiony w celu ułatwienia dostępu i uczestnictwa w projekcie osób z niepełnosprawnościami jest kwalifikowalny, o ile nie stanowi wydatku niekwalifikowalnego na mocy przepisów unijnych oraz Wytycznych Ministra Infrastruktury i Rozwoju w zakresie kwalifikowalności wydatków w ramach Europejskiego Funduszu Rozwoju Regionalnego, Europejskiego Funduszu Społecznego oraz Funduszu Spójności na lata 2014-2020.</a:t>
            </a:r>
          </a:p>
          <a:p>
            <a:pPr algn="just">
              <a:buFont typeface="Symbol" panose="05050102010706020507" pitchFamily="18" charset="2"/>
              <a:buChar char=""/>
            </a:pPr>
            <a:r>
              <a:rPr lang="pl-PL" sz="1800" b="1" dirty="0" smtClean="0"/>
              <a:t>Łączny koszt racjonalnych usprawnień na jednego uczestnika w projekcie nie może przekroczyć 12 tys. PLN.</a:t>
            </a:r>
          </a:p>
          <a:p>
            <a:pPr algn="just">
              <a:buFont typeface="Symbol" panose="05050102010706020507" pitchFamily="18" charset="2"/>
              <a:buChar char=""/>
            </a:pPr>
            <a:r>
              <a:rPr lang="pl-PL" sz="1800" dirty="0" smtClean="0"/>
              <a:t>Wydatki na wdrożenie mechanizmu racjonalnych usprawnień nie wlicza się </a:t>
            </a:r>
            <a:br>
              <a:rPr lang="pl-PL" sz="1800" dirty="0" smtClean="0"/>
            </a:br>
            <a:r>
              <a:rPr lang="pl-PL" sz="1800" dirty="0" smtClean="0"/>
              <a:t>do kosztu wsparcia na jednego uczestnika projektu. </a:t>
            </a:r>
          </a:p>
          <a:p>
            <a:pPr algn="just">
              <a:buFont typeface="Symbol" panose="05050102010706020507" pitchFamily="18" charset="2"/>
              <a:buChar char=""/>
            </a:pPr>
            <a:r>
              <a:rPr lang="pl-PL" sz="1800" dirty="0" smtClean="0"/>
              <a:t>W przypadku kalkulowanego przeciętnego kosztu wsparcia (uśrednionego),  wydatki                w ramach mechanizmu racjonalnych usprawnień nie wlicza się do ustalonego limitu koszu na kontrakt socjalny i/lub program aktywności lokalnej.</a:t>
            </a:r>
          </a:p>
          <a:p>
            <a:pPr algn="just">
              <a:buFont typeface="Symbol" panose="05050102010706020507" pitchFamily="18" charset="2"/>
              <a:buChar char=""/>
            </a:pPr>
            <a:r>
              <a:rPr lang="pl-PL" sz="1800" dirty="0" smtClean="0"/>
              <a:t>Beneficjent powinien uzasadnić konieczność poniesienia kosztu racjonalnego usprawnienia z zastosowaniem najbardziej efektywnego dla danego przypadku sposobu (np. prymat wynajmu nad zakupem).</a:t>
            </a: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22</a:t>
            </a:fld>
            <a:endParaRPr lang="pl-PL" dirty="0">
              <a:solidFill>
                <a:prstClr val="black">
                  <a:tint val="75000"/>
                </a:prstClr>
              </a:solidFill>
            </a:endParaRPr>
          </a:p>
        </p:txBody>
      </p:sp>
    </p:spTree>
    <p:extLst>
      <p:ext uri="{BB962C8B-B14F-4D97-AF65-F5344CB8AC3E}">
        <p14:creationId xmlns="" xmlns:p14="http://schemas.microsoft.com/office/powerpoint/2010/main" val="406843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927838"/>
            <a:ext cx="8568952" cy="3309474"/>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marL="0" indent="0" algn="ctr">
              <a:buNone/>
            </a:pPr>
            <a:r>
              <a:rPr lang="pl-PL" sz="3200" dirty="0" smtClean="0"/>
              <a:t>W </a:t>
            </a:r>
            <a:r>
              <a:rPr lang="pl-PL" sz="3200" dirty="0"/>
              <a:t>konkursie w ramach Poddziałania </a:t>
            </a:r>
            <a:r>
              <a:rPr lang="pl-PL" sz="3200" dirty="0" smtClean="0"/>
              <a:t>9.2.3 </a:t>
            </a:r>
            <a:r>
              <a:rPr lang="pl-PL" sz="3200" dirty="0"/>
              <a:t>pierwszym etapem oceny wniosku jest ocena zgodności ze strategią ZIT. Szczegółowe kryteria oceny na tym etapie zawiera odrębna prezentacja.</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23</a:t>
            </a:fld>
            <a:endParaRPr lang="pl-PL">
              <a:solidFill>
                <a:prstClr val="black">
                  <a:tint val="75000"/>
                </a:prstClr>
              </a:solidFill>
            </a:endParaRPr>
          </a:p>
        </p:txBody>
      </p:sp>
      <p:sp>
        <p:nvSpPr>
          <p:cNvPr id="12" name="Tytuł 1"/>
          <p:cNvSpPr>
            <a:spLocks noGrp="1"/>
          </p:cNvSpPr>
          <p:nvPr>
            <p:ph type="title"/>
          </p:nvPr>
        </p:nvSpPr>
        <p:spPr>
          <a:xfrm>
            <a:off x="628650" y="1163592"/>
            <a:ext cx="7886700" cy="1325563"/>
          </a:xfrm>
        </p:spPr>
        <p:txBody>
          <a:bodyPr/>
          <a:lstStyle/>
          <a:p>
            <a:pPr algn="ctr"/>
            <a:r>
              <a:rPr lang="pl-PL" b="1" dirty="0" smtClean="0"/>
              <a:t>Kryteria oceny </a:t>
            </a:r>
            <a:r>
              <a:rPr lang="pl-PL" b="1" smtClean="0"/>
              <a:t>zgodności </a:t>
            </a:r>
            <a:br>
              <a:rPr lang="pl-PL" b="1" smtClean="0"/>
            </a:br>
            <a:r>
              <a:rPr lang="pl-PL" b="1" smtClean="0"/>
              <a:t>ze </a:t>
            </a:r>
            <a:r>
              <a:rPr lang="pl-PL" b="1" dirty="0" smtClean="0"/>
              <a:t>strategią ZIT</a:t>
            </a:r>
            <a:endParaRPr lang="pl-PL" b="1" dirty="0"/>
          </a:p>
        </p:txBody>
      </p:sp>
    </p:spTree>
    <p:extLst>
      <p:ext uri="{BB962C8B-B14F-4D97-AF65-F5344CB8AC3E}">
        <p14:creationId xmlns="" xmlns:p14="http://schemas.microsoft.com/office/powerpoint/2010/main" val="874956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altLang="pl-PL" sz="3200" b="1" dirty="0" smtClean="0">
                <a:solidFill>
                  <a:prstClr val="black"/>
                </a:solidFill>
              </a:rPr>
              <a:t>Kryteria formalne</a:t>
            </a: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24</a:t>
            </a:fld>
            <a:endParaRPr lang="pl-PL">
              <a:solidFill>
                <a:prstClr val="black">
                  <a:tint val="75000"/>
                </a:prstClr>
              </a:solidFill>
            </a:endParaRPr>
          </a:p>
        </p:txBody>
      </p:sp>
    </p:spTree>
    <p:extLst>
      <p:ext uri="{BB962C8B-B14F-4D97-AF65-F5344CB8AC3E}">
        <p14:creationId xmlns="" xmlns:p14="http://schemas.microsoft.com/office/powerpoint/2010/main" val="114220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marL="457200" indent="-457200">
              <a:buFont typeface="+mj-lt"/>
              <a:buAutoNum type="arabicPeriod"/>
            </a:pPr>
            <a:r>
              <a:rPr lang="pl-PL" sz="2400" b="1" dirty="0" smtClean="0"/>
              <a:t>Poprawność wypełnienia wniosku </a:t>
            </a:r>
          </a:p>
          <a:p>
            <a:pPr lvl="1" algn="just">
              <a:buFont typeface="Wingdings" panose="05000000000000000000" pitchFamily="2" charset="2"/>
              <a:buChar char="Ø"/>
            </a:pPr>
            <a:r>
              <a:rPr lang="pl-PL" sz="1800" dirty="0" smtClean="0"/>
              <a:t>Wniosek o dofinansowanie został sporządzony w języku polskim oraz został podpisany zgodnie z prawem reprezentacji. </a:t>
            </a:r>
          </a:p>
          <a:p>
            <a:pPr indent="0" algn="just">
              <a:buNone/>
            </a:pPr>
            <a:endParaRPr lang="pl-PL" sz="1800" i="1" u="sng" dirty="0" smtClean="0"/>
          </a:p>
          <a:p>
            <a:pPr indent="0" algn="just">
              <a:buNone/>
            </a:pPr>
            <a:r>
              <a:rPr lang="pl-PL" sz="1800" i="1" u="sng" dirty="0" smtClean="0"/>
              <a:t>Kryterium jest weryfikowane na podstawie zapisów wniosku o dofinansowanie </a:t>
            </a:r>
            <a:br>
              <a:rPr lang="pl-PL" sz="1800" i="1" u="sng" dirty="0" smtClean="0"/>
            </a:br>
            <a:r>
              <a:rPr lang="pl-PL" sz="1800" i="1" u="sng" dirty="0" smtClean="0"/>
              <a:t>lub załączników. </a:t>
            </a:r>
          </a:p>
          <a:p>
            <a:pPr>
              <a:buNone/>
            </a:pPr>
            <a:endParaRPr lang="pl-PL" sz="1800" dirty="0" smtClean="0"/>
          </a:p>
          <a:p>
            <a:pPr>
              <a:buNone/>
            </a:pPr>
            <a:r>
              <a:rPr lang="pl-PL" sz="3200" dirty="0" smtClean="0"/>
              <a:t>	</a:t>
            </a:r>
          </a:p>
          <a:p>
            <a:pPr>
              <a:buNone/>
            </a:pPr>
            <a:endParaRPr lang="pl-PL" sz="3200" dirty="0" smtClean="0"/>
          </a:p>
          <a:p>
            <a:pPr>
              <a:buNone/>
            </a:pPr>
            <a:endParaRPr 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25</a:t>
            </a:fld>
            <a:endParaRPr lang="pl-PL">
              <a:solidFill>
                <a:prstClr val="black">
                  <a:tint val="75000"/>
                </a:prstClr>
              </a:solidFill>
            </a:endParaRPr>
          </a:p>
        </p:txBody>
      </p:sp>
    </p:spTree>
    <p:extLst>
      <p:ext uri="{BB962C8B-B14F-4D97-AF65-F5344CB8AC3E}">
        <p14:creationId xmlns="" xmlns:p14="http://schemas.microsoft.com/office/powerpoint/2010/main" val="11760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fontScale="85000" lnSpcReduction="10000"/>
          </a:bodyPr>
          <a:lstStyle/>
          <a:p>
            <a:pPr marL="457200" indent="-457200">
              <a:buFont typeface="+mj-lt"/>
              <a:buAutoNum type="arabicPeriod" startAt="2"/>
            </a:pPr>
            <a:endParaRPr lang="pl-PL" sz="2400" b="1" dirty="0" smtClean="0"/>
          </a:p>
          <a:p>
            <a:pPr marL="457200" indent="-457200">
              <a:buFont typeface="+mj-lt"/>
              <a:buAutoNum type="arabicPeriod" startAt="2"/>
            </a:pPr>
            <a:r>
              <a:rPr lang="pl-PL" sz="3100" b="1" dirty="0" smtClean="0"/>
              <a:t>Kwalifikowalność typu projektu 	</a:t>
            </a:r>
            <a:endParaRPr lang="pl-PL" sz="3100" dirty="0" smtClean="0"/>
          </a:p>
          <a:p>
            <a:pPr lvl="1" algn="just">
              <a:lnSpc>
                <a:spcPct val="110000"/>
              </a:lnSpc>
              <a:buFont typeface="Wingdings" panose="05000000000000000000" pitchFamily="2" charset="2"/>
              <a:buChar char="Ø"/>
            </a:pPr>
            <a:r>
              <a:rPr lang="pl-PL" sz="2300" dirty="0"/>
              <a:t>Projekt jest zgodny z typem projektów dopuszczonych do dofinansowania </a:t>
            </a:r>
            <a:br>
              <a:rPr lang="pl-PL" sz="2300" dirty="0"/>
            </a:br>
            <a:r>
              <a:rPr lang="pl-PL" sz="2300" dirty="0"/>
              <a:t>w Regulaminie konkursu. </a:t>
            </a:r>
          </a:p>
          <a:p>
            <a:pPr indent="0" algn="just">
              <a:buNone/>
            </a:pPr>
            <a:r>
              <a:rPr lang="pl-PL" sz="2100" i="1" u="sng" dirty="0" smtClean="0"/>
              <a:t>Kryterium </a:t>
            </a:r>
            <a:r>
              <a:rPr lang="pl-PL" sz="2100" i="1" u="sng" dirty="0"/>
              <a:t>jest weryfikowane na podstawie zapisów w części A.1.4 wniosku </a:t>
            </a:r>
            <a:r>
              <a:rPr lang="pl-PL" sz="2100" i="1" u="sng" dirty="0" smtClean="0"/>
              <a:t/>
            </a:r>
            <a:br>
              <a:rPr lang="pl-PL" sz="2100" i="1" u="sng" dirty="0" smtClean="0"/>
            </a:br>
            <a:r>
              <a:rPr lang="pl-PL" sz="2100" i="1" u="sng" dirty="0" smtClean="0"/>
              <a:t>o </a:t>
            </a:r>
            <a:r>
              <a:rPr lang="pl-PL" sz="2100" i="1" u="sng" dirty="0"/>
              <a:t>dofinansowanie. </a:t>
            </a:r>
            <a:r>
              <a:rPr lang="pl-PL" sz="1800" dirty="0" smtClean="0"/>
              <a:t>	</a:t>
            </a:r>
          </a:p>
          <a:p>
            <a:pPr>
              <a:buNone/>
            </a:pPr>
            <a:endParaRPr lang="pl-PL" sz="2400" b="1" dirty="0" smtClean="0"/>
          </a:p>
          <a:p>
            <a:pPr marL="457200" indent="-457200">
              <a:buFont typeface="+mj-lt"/>
              <a:buAutoNum type="arabicPeriod" startAt="3"/>
            </a:pPr>
            <a:r>
              <a:rPr lang="pl-PL" sz="3100" b="1" dirty="0" err="1"/>
              <a:t>Kwalifikowalność</a:t>
            </a:r>
            <a:r>
              <a:rPr lang="pl-PL" sz="3100" b="1" dirty="0"/>
              <a:t> Wnioskodawcy </a:t>
            </a:r>
            <a:r>
              <a:rPr lang="pl-PL" sz="2400" b="1" dirty="0" smtClean="0"/>
              <a:t>	</a:t>
            </a:r>
          </a:p>
          <a:p>
            <a:pPr lvl="1" algn="just">
              <a:buFont typeface="Wingdings" panose="05000000000000000000" pitchFamily="2" charset="2"/>
              <a:buChar char="Ø"/>
            </a:pPr>
            <a:r>
              <a:rPr lang="pl-PL" dirty="0"/>
              <a:t>Wnioskodawca jest uprawniony do ubiegania się o wsparcie zgodnie </a:t>
            </a:r>
            <a:r>
              <a:rPr lang="pl-PL" dirty="0" smtClean="0"/>
              <a:t/>
            </a:r>
            <a:br>
              <a:rPr lang="pl-PL" dirty="0" smtClean="0"/>
            </a:br>
            <a:r>
              <a:rPr lang="pl-PL" dirty="0" smtClean="0"/>
              <a:t>z </a:t>
            </a:r>
            <a:r>
              <a:rPr lang="pl-PL" dirty="0"/>
              <a:t>zapisami Regulaminu konkursu. </a:t>
            </a:r>
            <a:r>
              <a:rPr lang="pl-PL" sz="1800" dirty="0"/>
              <a:t>	</a:t>
            </a:r>
          </a:p>
          <a:p>
            <a:pPr algn="just">
              <a:buNone/>
            </a:pPr>
            <a:r>
              <a:rPr lang="pl-PL" sz="2100" i="1" dirty="0" smtClean="0"/>
              <a:t>	</a:t>
            </a:r>
            <a:r>
              <a:rPr lang="pl-PL" sz="2100" i="1" u="sng" dirty="0"/>
              <a:t>Kryterium jest weryfikowane na podstawie zapisów w części B.1.2 wniosku </a:t>
            </a:r>
            <a:r>
              <a:rPr lang="pl-PL" sz="2100" i="1" u="sng" dirty="0" smtClean="0"/>
              <a:t/>
            </a:r>
            <a:br>
              <a:rPr lang="pl-PL" sz="2100" i="1" u="sng" dirty="0" smtClean="0"/>
            </a:br>
            <a:r>
              <a:rPr lang="pl-PL" sz="2100" i="1" u="sng" dirty="0" smtClean="0"/>
              <a:t>o dofinansowanie</a:t>
            </a:r>
            <a:r>
              <a:rPr lang="pl-PL" sz="2100" dirty="0" smtClean="0"/>
              <a:t>. </a:t>
            </a:r>
            <a:r>
              <a:rPr lang="pl-PL" sz="2100" i="1" dirty="0" smtClean="0"/>
              <a:t>DWUP </a:t>
            </a:r>
            <a:r>
              <a:rPr lang="pl-PL" sz="2100" i="1" dirty="0"/>
              <a:t>może wymagać od Wnioskodawcy dodatkowych informacji </a:t>
            </a:r>
            <a:r>
              <a:rPr lang="pl-PL" sz="2100" i="1" dirty="0" smtClean="0"/>
              <a:t/>
            </a:r>
            <a:br>
              <a:rPr lang="pl-PL" sz="2100" i="1" dirty="0" smtClean="0"/>
            </a:br>
            <a:r>
              <a:rPr lang="pl-PL" sz="2100" i="1" dirty="0" smtClean="0"/>
              <a:t>i </a:t>
            </a:r>
            <a:r>
              <a:rPr lang="pl-PL" sz="2100" i="1" dirty="0"/>
              <a:t>dokumentów umożliwiających identyfikację Wnioskodawcy celem zweryfikowania, </a:t>
            </a:r>
            <a:r>
              <a:rPr lang="pl-PL" sz="2100" i="1" dirty="0" smtClean="0"/>
              <a:t/>
            </a:r>
            <a:br>
              <a:rPr lang="pl-PL" sz="2100" i="1" dirty="0" smtClean="0"/>
            </a:br>
            <a:r>
              <a:rPr lang="pl-PL" sz="2100" i="1" dirty="0" smtClean="0"/>
              <a:t>czy </a:t>
            </a:r>
            <a:r>
              <a:rPr lang="pl-PL" sz="2100" i="1" dirty="0"/>
              <a:t>jest on uprawniony do ubiegania </a:t>
            </a:r>
            <a:r>
              <a:rPr lang="pl-PL" sz="2100" i="1" dirty="0" smtClean="0"/>
              <a:t>się </a:t>
            </a:r>
            <a:r>
              <a:rPr lang="pl-PL" sz="2100" i="1" dirty="0"/>
              <a:t>o wsparcie w ramach konkursu. </a:t>
            </a:r>
            <a:r>
              <a:rPr lang="pl-PL" sz="1600" dirty="0"/>
              <a:t>	</a:t>
            </a:r>
          </a:p>
          <a:p>
            <a:pPr algn="just">
              <a:buNone/>
            </a:pPr>
            <a:r>
              <a:rPr lang="pl-PL" sz="1800" dirty="0" smtClean="0"/>
              <a:t> </a:t>
            </a:r>
            <a:r>
              <a:rPr lang="pl-PL" sz="1800" dirty="0"/>
              <a:t>	</a:t>
            </a:r>
          </a:p>
          <a:p>
            <a:pPr algn="just">
              <a:buNone/>
            </a:pPr>
            <a:r>
              <a:rPr lang="pl-PL" sz="1800" dirty="0" smtClean="0"/>
              <a:t>	</a:t>
            </a:r>
          </a:p>
          <a:p>
            <a:pPr>
              <a:buNone/>
            </a:pPr>
            <a:endParaRPr lang="pl-PL" sz="2400" b="1" dirty="0" smtClean="0"/>
          </a:p>
          <a:p>
            <a:pPr>
              <a:buNone/>
            </a:pPr>
            <a:endParaRPr lang="pl-PL" sz="1800" dirty="0" smtClean="0"/>
          </a:p>
          <a:p>
            <a:pPr>
              <a:buNone/>
            </a:pPr>
            <a:endParaRPr lang="pl-PL" sz="1800" dirty="0" smtClean="0"/>
          </a:p>
          <a:p>
            <a:pPr>
              <a:buNone/>
            </a:pPr>
            <a:endParaRPr lang="pl-PL" sz="1800" b="1"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26</a:t>
            </a:fld>
            <a:endParaRPr lang="pl-PL">
              <a:solidFill>
                <a:prstClr val="black">
                  <a:tint val="75000"/>
                </a:prstClr>
              </a:solidFill>
            </a:endParaRPr>
          </a:p>
        </p:txBody>
      </p:sp>
    </p:spTree>
    <p:extLst>
      <p:ext uri="{BB962C8B-B14F-4D97-AF65-F5344CB8AC3E}">
        <p14:creationId xmlns="" xmlns:p14="http://schemas.microsoft.com/office/powerpoint/2010/main" val="1033322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91813"/>
          </a:xfrm>
        </p:spPr>
        <p:txBody>
          <a:bodyPr>
            <a:noAutofit/>
          </a:bodyPr>
          <a:lstStyle/>
          <a:p>
            <a:pPr marL="457200" indent="-457200">
              <a:buFont typeface="+mj-lt"/>
              <a:buAutoNum type="arabicPeriod" startAt="4"/>
            </a:pPr>
            <a:r>
              <a:rPr lang="pl-PL" sz="2400" b="1" dirty="0" smtClean="0"/>
              <a:t>Prawidłowość wyboru partnerów w projekcie</a:t>
            </a:r>
            <a:r>
              <a:rPr lang="pl-PL" sz="2400" dirty="0" smtClean="0"/>
              <a:t> 	</a:t>
            </a:r>
          </a:p>
          <a:p>
            <a:pPr lvl="1" algn="just">
              <a:buFont typeface="Wingdings" panose="05000000000000000000" pitchFamily="2" charset="2"/>
              <a:buChar char="Ø"/>
            </a:pPr>
            <a:r>
              <a:rPr lang="pl-PL" sz="1800" dirty="0" smtClean="0"/>
              <a:t>Wybór partnerów został dokonany w sposób prawidłowy, to znaczy: </a:t>
            </a:r>
          </a:p>
          <a:p>
            <a:pPr lvl="1" algn="just">
              <a:buFont typeface="Symbol" panose="05050102010706020507" pitchFamily="18" charset="2"/>
              <a:buChar char=""/>
            </a:pPr>
            <a:r>
              <a:rPr lang="pl-PL" sz="1800" dirty="0"/>
              <a:t>Wnioskodawca oraz partner/partnerzy nie stanowią podmiotów powiązanych </a:t>
            </a:r>
            <a:r>
              <a:rPr lang="pl-PL" sz="1800" dirty="0" smtClean="0"/>
              <a:t/>
            </a:r>
            <a:br>
              <a:rPr lang="pl-PL" sz="1800" dirty="0" smtClean="0"/>
            </a:br>
            <a:r>
              <a:rPr lang="pl-PL" sz="1800" dirty="0" smtClean="0"/>
              <a:t>w </a:t>
            </a:r>
            <a:r>
              <a:rPr lang="pl-PL" sz="1800" dirty="0"/>
              <a:t>rozumieniu załącznika I do rozporządzenia Komisji (UE) nr 651/2014 z dnia </a:t>
            </a:r>
            <a:r>
              <a:rPr lang="pl-PL" sz="1800" dirty="0" smtClean="0"/>
              <a:t/>
            </a:r>
            <a:br>
              <a:rPr lang="pl-PL" sz="1800" dirty="0" smtClean="0"/>
            </a:br>
            <a:r>
              <a:rPr lang="pl-PL" sz="1800" dirty="0" smtClean="0"/>
              <a:t>17 </a:t>
            </a:r>
            <a:r>
              <a:rPr lang="pl-PL" sz="1800" dirty="0"/>
              <a:t>czerwca 2014 r. uznającego niektóre rodzaje pomocy za zgodne z rynkiem wewnętrznym w zastosowaniu art. 107 i 108 Traktatu (Dz. Urz. UE L 187 </a:t>
            </a:r>
            <a:r>
              <a:rPr lang="pl-PL" sz="1800" dirty="0" smtClean="0"/>
              <a:t/>
            </a:r>
            <a:br>
              <a:rPr lang="pl-PL" sz="1800" dirty="0" smtClean="0"/>
            </a:br>
            <a:r>
              <a:rPr lang="pl-PL" sz="1800" dirty="0" smtClean="0"/>
              <a:t>z </a:t>
            </a:r>
            <a:r>
              <a:rPr lang="pl-PL" sz="1800" dirty="0"/>
              <a:t>26.06.2014, str. 1); </a:t>
            </a:r>
            <a:endParaRPr lang="pl-PL" sz="1800" dirty="0" smtClean="0"/>
          </a:p>
          <a:p>
            <a:pPr lvl="1" algn="just">
              <a:buFont typeface="Symbol" panose="05050102010706020507" pitchFamily="18" charset="2"/>
              <a:buChar char=""/>
            </a:pPr>
            <a:r>
              <a:rPr lang="pl-PL" sz="1800" dirty="0" smtClean="0"/>
              <a:t>w </a:t>
            </a:r>
            <a:r>
              <a:rPr lang="pl-PL" sz="1800" dirty="0"/>
              <a:t>przypadku, gdy Wnioskodawca jest podmiotem, o którym mowa w art. 3 ust. 1 ustawy z dnia 29 stycznia 2004 r. – prawo zamówień publicznych (Dz. U. z 2013 r. </a:t>
            </a:r>
            <a:r>
              <a:rPr lang="pl-PL" sz="1800" dirty="0" smtClean="0"/>
              <a:t>poz</a:t>
            </a:r>
            <a:r>
              <a:rPr lang="pl-PL" sz="1800" dirty="0"/>
              <a:t>. 907, z </a:t>
            </a:r>
            <a:r>
              <a:rPr lang="pl-PL" sz="1800" dirty="0" err="1"/>
              <a:t>późn</a:t>
            </a:r>
            <a:r>
              <a:rPr lang="pl-PL" sz="1800" dirty="0"/>
              <a:t>. zm.), wybór partnerów spoza sektora finansów publicznych został dokonany z zachowaniem zasady przejrzystości i równego traktowania podmiotów; </a:t>
            </a:r>
            <a:endParaRPr lang="pl-PL" sz="1800" dirty="0" smtClean="0"/>
          </a:p>
          <a:p>
            <a:pPr lvl="1" algn="just">
              <a:buFont typeface="Symbol" panose="05050102010706020507" pitchFamily="18" charset="2"/>
              <a:buChar char=""/>
            </a:pPr>
            <a:r>
              <a:rPr lang="pl-PL" sz="1800" dirty="0" smtClean="0"/>
              <a:t>wybór </a:t>
            </a:r>
            <a:r>
              <a:rPr lang="pl-PL" sz="1800" dirty="0"/>
              <a:t>partnerów spoza sektora finansów publicznych został dokonany przed złożeniem wniosku o dofinansowanie projektu partnerskiego. </a:t>
            </a:r>
          </a:p>
          <a:p>
            <a:pPr>
              <a:buNone/>
            </a:pPr>
            <a:r>
              <a:rPr lang="pl-PL" sz="1800" dirty="0" smtClean="0"/>
              <a:t>	</a:t>
            </a:r>
          </a:p>
          <a:p>
            <a:pPr marL="0" indent="0" algn="just">
              <a:buNone/>
            </a:pPr>
            <a:r>
              <a:rPr lang="pl-PL" sz="1800" i="1" u="sng" dirty="0"/>
              <a:t>Spełnienie kryterium jest weryfikowane na podstawie podpisanego </a:t>
            </a:r>
            <a:r>
              <a:rPr lang="pl-PL" sz="1800" i="1" u="sng" dirty="0" smtClean="0"/>
              <a:t>oświadczenia Wnioskodawcy</a:t>
            </a:r>
            <a:r>
              <a:rPr lang="pl-PL" sz="1800" i="1" u="sng" dirty="0"/>
              <a:t>. Kryterium nie dotyczy projektów realizowanych bez udziału partnerów. </a:t>
            </a:r>
          </a:p>
          <a:p>
            <a:pPr>
              <a:buNone/>
            </a:pPr>
            <a:endParaRPr lang="pl-PL" sz="1200" dirty="0" smtClean="0"/>
          </a:p>
          <a:p>
            <a:pPr>
              <a:buNone/>
            </a:pPr>
            <a:r>
              <a:rPr lang="pl-PL" sz="1200" dirty="0" smtClean="0"/>
              <a:t>	</a:t>
            </a:r>
            <a:endParaRPr lang="pl-PL" sz="1800" dirty="0" smtClean="0"/>
          </a:p>
          <a:p>
            <a:pPr>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27</a:t>
            </a:fld>
            <a:endParaRPr lang="pl-PL">
              <a:solidFill>
                <a:prstClr val="black">
                  <a:tint val="75000"/>
                </a:prstClr>
              </a:solidFill>
            </a:endParaRPr>
          </a:p>
        </p:txBody>
      </p:sp>
    </p:spTree>
    <p:extLst>
      <p:ext uri="{BB962C8B-B14F-4D97-AF65-F5344CB8AC3E}">
        <p14:creationId xmlns="" xmlns:p14="http://schemas.microsoft.com/office/powerpoint/2010/main" val="2309959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Autofit/>
          </a:bodyPr>
          <a:lstStyle/>
          <a:p>
            <a:pPr marL="457200" indent="-457200">
              <a:buFont typeface="+mj-lt"/>
              <a:buAutoNum type="arabicPeriod" startAt="5"/>
            </a:pPr>
            <a:r>
              <a:rPr lang="pl-PL" sz="2400" b="1" dirty="0" smtClean="0"/>
              <a:t>Niepodleganie wykluczeniu z możliwości otrzymania dofinansowania ze środków Unii Europejskiej 	</a:t>
            </a:r>
          </a:p>
          <a:p>
            <a:pPr lvl="1" algn="just">
              <a:buFont typeface="Wingdings" panose="05000000000000000000" pitchFamily="2" charset="2"/>
              <a:buChar char="Ø"/>
            </a:pPr>
            <a:r>
              <a:rPr lang="pl-PL" sz="1800" dirty="0" smtClean="0"/>
              <a:t>Wnioskodawca oraz partnerzy (jeśli dotyczy) nie podlegają wykluczeniu z możliwości otrzymania dofinansowania ze środków Unii Europejskiej na podstawie: </a:t>
            </a:r>
          </a:p>
          <a:p>
            <a:pPr lvl="1" algn="just">
              <a:buFont typeface="Symbol" panose="05050102010706020507" pitchFamily="18" charset="2"/>
              <a:buChar char=""/>
            </a:pPr>
            <a:r>
              <a:rPr lang="pl-PL" sz="1800" dirty="0" smtClean="0"/>
              <a:t>art. 207 ust. 4 ustawy z dnia 27 sierpnia 2009 r. o finansach publicznych </a:t>
            </a:r>
            <a:br>
              <a:rPr lang="pl-PL" sz="1800" dirty="0" smtClean="0"/>
            </a:br>
            <a:r>
              <a:rPr lang="pl-PL" sz="1800" dirty="0" smtClean="0"/>
              <a:t>(tekst jednolity: Dz.U.2013 r. 885 ze zm.), </a:t>
            </a:r>
          </a:p>
          <a:p>
            <a:pPr lvl="1" algn="just">
              <a:buFont typeface="Symbol" panose="05050102010706020507" pitchFamily="18" charset="2"/>
              <a:buChar char=""/>
            </a:pPr>
            <a:r>
              <a:rPr lang="pl-PL" sz="1800" dirty="0" smtClean="0"/>
              <a:t>art.12 ust. 1 pkt 1 ustawy z dnia 15 czerwca 2012 r. o skutkach powierzania wykonywania pracy cudzoziemcom przebywającym wbrew przepisom </a:t>
            </a:r>
            <a:br>
              <a:rPr lang="pl-PL" sz="1800" dirty="0" smtClean="0"/>
            </a:br>
            <a:r>
              <a:rPr lang="pl-PL" sz="1800" dirty="0" smtClean="0"/>
              <a:t>na terytorium Rzeczypospolitej Polskiej (Dz. U. 2012 r. poz. 769), </a:t>
            </a:r>
            <a:endParaRPr lang="pl-PL" dirty="0"/>
          </a:p>
          <a:p>
            <a:pPr lvl="1" algn="just">
              <a:buFont typeface="Symbol" panose="05050102010706020507" pitchFamily="18" charset="2"/>
              <a:buChar char=""/>
            </a:pPr>
            <a:r>
              <a:rPr lang="pl-PL" sz="1800" dirty="0" smtClean="0"/>
              <a:t>art. 9 ust. 1 </a:t>
            </a:r>
            <a:r>
              <a:rPr lang="pl-PL" sz="1800" dirty="0" err="1" smtClean="0"/>
              <a:t>pkt</a:t>
            </a:r>
            <a:r>
              <a:rPr lang="pl-PL" sz="1800" dirty="0" smtClean="0"/>
              <a:t> 2a ustawy z dnia 28 października 2002 r. o odpowiedzialności podmiotów zbiorowych za czyny zabronione pod groźbą kary (tekst jednolity: </a:t>
            </a:r>
            <a:br>
              <a:rPr lang="pl-PL" sz="1800" dirty="0" smtClean="0"/>
            </a:br>
            <a:r>
              <a:rPr lang="pl-PL" sz="1800" dirty="0" smtClean="0"/>
              <a:t>Dz. U. 2014 r. poz. 1417). </a:t>
            </a:r>
          </a:p>
          <a:p>
            <a:pPr>
              <a:buNone/>
            </a:pPr>
            <a:endParaRPr lang="pl-PL" sz="1800" dirty="0" smtClean="0"/>
          </a:p>
          <a:p>
            <a:pPr marL="0" indent="0" algn="just">
              <a:buNone/>
            </a:pPr>
            <a:r>
              <a:rPr lang="pl-PL" sz="1800" i="1" u="sng" dirty="0"/>
              <a:t>Spełnienie kryterium jest weryfikowane na podstawie podpisanego oświadczenia Wnioskodawcy. Kryterium nie dotyczy podmiotów, wobec których nie stosuje się powyżej wskazanych przepisów. </a:t>
            </a:r>
            <a:r>
              <a:rPr lang="pl-PL" sz="1800" dirty="0" smtClean="0"/>
              <a:t>	</a:t>
            </a:r>
          </a:p>
          <a:p>
            <a:endParaRPr lang="pl-PL" sz="24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28</a:t>
            </a:fld>
            <a:endParaRPr lang="pl-PL">
              <a:solidFill>
                <a:prstClr val="black">
                  <a:tint val="75000"/>
                </a:prstClr>
              </a:solidFill>
            </a:endParaRPr>
          </a:p>
        </p:txBody>
      </p:sp>
    </p:spTree>
    <p:extLst>
      <p:ext uri="{BB962C8B-B14F-4D97-AF65-F5344CB8AC3E}">
        <p14:creationId xmlns="" xmlns:p14="http://schemas.microsoft.com/office/powerpoint/2010/main" val="674409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14601"/>
          </a:xfrm>
        </p:spPr>
        <p:txBody>
          <a:bodyPr>
            <a:noAutofit/>
          </a:bodyPr>
          <a:lstStyle/>
          <a:p>
            <a:pPr marL="457200" indent="-457200">
              <a:buFont typeface="+mj-lt"/>
              <a:buAutoNum type="arabicPeriod" startAt="6"/>
            </a:pPr>
            <a:r>
              <a:rPr lang="pl-PL" sz="2400" b="1" dirty="0"/>
              <a:t>Zgodność z przepisami art. 65 ust. 6 i art. 125 ust. 3 lit. e) i f) Rozporządzenia Parlamentu Europejskiego i Rady (UE) </a:t>
            </a:r>
            <a:br>
              <a:rPr lang="pl-PL" sz="2400" b="1" dirty="0"/>
            </a:br>
            <a:r>
              <a:rPr lang="pl-PL" sz="2400" b="1" dirty="0"/>
              <a:t>nr 1303/2013 z dnia 17 grudnia 2013 r. 	</a:t>
            </a:r>
          </a:p>
          <a:p>
            <a:pPr lvl="1" algn="just">
              <a:buFont typeface="Wingdings" panose="05000000000000000000" pitchFamily="2" charset="2"/>
              <a:buChar char="Ø"/>
            </a:pPr>
            <a:r>
              <a:rPr lang="pl-PL" sz="1800" dirty="0" smtClean="0"/>
              <a:t>Wnioskodawca złożył oświadczenie, że: </a:t>
            </a:r>
          </a:p>
          <a:p>
            <a:pPr lvl="1" algn="just">
              <a:buFont typeface="Symbol" panose="05050102010706020507" pitchFamily="18" charset="2"/>
              <a:buChar char=""/>
            </a:pPr>
            <a:r>
              <a:rPr lang="pl-PL" sz="1800" dirty="0"/>
              <a:t>projekt nie został zakończony w rozumieniu art. 65 ust. 6, </a:t>
            </a:r>
            <a:endParaRPr lang="pl-PL" sz="1800" dirty="0" smtClean="0"/>
          </a:p>
          <a:p>
            <a:pPr lvl="1" algn="just">
              <a:buFont typeface="Symbol" panose="05050102010706020507" pitchFamily="18" charset="2"/>
              <a:buChar char=""/>
            </a:pPr>
            <a:r>
              <a:rPr lang="pl-PL" sz="1800" dirty="0" smtClean="0"/>
              <a:t>nie rozpoczął realizacji projektu przed dniem złożenia wniosku o dofinansowanie, </a:t>
            </a:r>
          </a:p>
          <a:p>
            <a:pPr marL="457200" lvl="1" indent="0" algn="just">
              <a:buNone/>
            </a:pPr>
            <a:r>
              <a:rPr lang="pl-PL" sz="1800" dirty="0" smtClean="0"/>
              <a:t>lub jeśli dotyczy </a:t>
            </a:r>
          </a:p>
          <a:p>
            <a:pPr lvl="1" algn="just">
              <a:buFont typeface="Symbol" panose="05050102010706020507" pitchFamily="18" charset="2"/>
              <a:buChar char=""/>
            </a:pPr>
            <a:r>
              <a:rPr lang="pl-PL" sz="1800" dirty="0" smtClean="0"/>
              <a:t>projekt nie obejmuje przedsięwzięć będących częścią operacji, które zostały objęte </a:t>
            </a:r>
            <a:br>
              <a:rPr lang="pl-PL" sz="1800" dirty="0" smtClean="0"/>
            </a:br>
            <a:r>
              <a:rPr lang="pl-PL" sz="1800" dirty="0" smtClean="0"/>
              <a:t>lub powinny były zostać objęte procedurą odzyskiwania środków zgodnie z art. 71 (trwałość operacji) w następstwie przeniesienia działalności produkcyjnej poza obszar objęty programem. </a:t>
            </a:r>
          </a:p>
          <a:p>
            <a:pPr marL="0" indent="0" algn="just">
              <a:buNone/>
            </a:pPr>
            <a:r>
              <a:rPr lang="pl-PL" sz="1800" i="1" u="sng" dirty="0"/>
              <a:t>Spełnienie kryterium jest weryfikowane na podstawie podpisanych oświadczeń Wnioskodawcy. </a:t>
            </a:r>
          </a:p>
          <a:p>
            <a:pPr marL="0" indent="0" algn="just">
              <a:buNone/>
            </a:pPr>
            <a:r>
              <a:rPr lang="pl-PL" sz="1800" i="1" dirty="0" smtClean="0"/>
              <a:t>Przez projekt ukończony/zrealizowany należy rozumieć projekt, w ramach którego </a:t>
            </a:r>
            <a:br>
              <a:rPr lang="pl-PL" sz="1800" i="1" dirty="0" smtClean="0"/>
            </a:br>
            <a:r>
              <a:rPr lang="pl-PL" sz="1800" i="1" dirty="0" smtClean="0"/>
              <a:t>przed dniem złożenia wniosku o dofinansowanie zrealizowano całość założonych </a:t>
            </a:r>
            <a:br>
              <a:rPr lang="pl-PL" sz="1800" i="1" dirty="0" smtClean="0"/>
            </a:br>
            <a:r>
              <a:rPr lang="pl-PL" sz="1800" i="1" dirty="0" smtClean="0"/>
              <a:t>w projekcie działań merytorycznych i dla którego przed dniem złożenia wniosku </a:t>
            </a:r>
            <a:br>
              <a:rPr lang="pl-PL" sz="1800" i="1" dirty="0" smtClean="0"/>
            </a:br>
            <a:r>
              <a:rPr lang="pl-PL" sz="1800" i="1" dirty="0" smtClean="0"/>
              <a:t>o dofinansowanie nastąpił odbiór ostatnich robót, dostaw lub usług. </a:t>
            </a:r>
            <a:r>
              <a:rPr lang="pl-PL" sz="1800" dirty="0" smtClean="0"/>
              <a:t>	</a:t>
            </a:r>
          </a:p>
          <a:p>
            <a:pPr>
              <a:buNone/>
            </a:pPr>
            <a:endParaRPr lang="pl-PL" sz="18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29</a:t>
            </a:fld>
            <a:endParaRPr lang="pl-PL">
              <a:solidFill>
                <a:prstClr val="black">
                  <a:tint val="75000"/>
                </a:prstClr>
              </a:solidFill>
            </a:endParaRPr>
          </a:p>
        </p:txBody>
      </p:sp>
    </p:spTree>
    <p:extLst>
      <p:ext uri="{BB962C8B-B14F-4D97-AF65-F5344CB8AC3E}">
        <p14:creationId xmlns="" xmlns:p14="http://schemas.microsoft.com/office/powerpoint/2010/main" val="384645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772816"/>
            <a:ext cx="7886700" cy="4443346"/>
          </a:xfrm>
        </p:spPr>
        <p:txBody>
          <a:bodyPr/>
          <a:lstStyle/>
          <a:p>
            <a:pPr algn="ctr">
              <a:buNone/>
            </a:pPr>
            <a:endParaRPr lang="pl-PL" sz="3200" b="1" dirty="0" smtClean="0">
              <a:latin typeface="+mj-lt"/>
            </a:endParaRPr>
          </a:p>
          <a:p>
            <a:pPr marL="0" indent="0" algn="ctr">
              <a:lnSpc>
                <a:spcPct val="100000"/>
              </a:lnSpc>
              <a:spcBef>
                <a:spcPts val="0"/>
              </a:spcBef>
              <a:buNone/>
            </a:pPr>
            <a:r>
              <a:rPr lang="pl-PL" sz="4000" b="1" dirty="0" smtClean="0">
                <a:latin typeface="+mj-lt"/>
                <a:cs typeface="Arial" pitchFamily="34" charset="0"/>
              </a:rPr>
              <a:t>Ogólne informacje dotyczące konkursu</a:t>
            </a:r>
          </a:p>
          <a:p>
            <a:pPr marL="0" indent="0" algn="ctr">
              <a:lnSpc>
                <a:spcPct val="100000"/>
              </a:lnSpc>
              <a:spcBef>
                <a:spcPts val="0"/>
              </a:spcBef>
              <a:buNone/>
            </a:pPr>
            <a:r>
              <a:rPr lang="pl-PL" sz="4000" b="1" dirty="0" smtClean="0">
                <a:latin typeface="+mj-lt"/>
                <a:cs typeface="Arial" pitchFamily="34" charset="0"/>
              </a:rPr>
              <a:t>9.2.3 </a:t>
            </a:r>
          </a:p>
          <a:p>
            <a:pPr marL="0" indent="0" algn="ctr">
              <a:lnSpc>
                <a:spcPct val="100000"/>
              </a:lnSpc>
              <a:spcBef>
                <a:spcPts val="0"/>
              </a:spcBef>
              <a:buNone/>
            </a:pPr>
            <a:r>
              <a:rPr lang="pl-PL" sz="4000" i="1" dirty="0"/>
              <a:t>Dostęp do wysokiej jakości </a:t>
            </a:r>
            <a:br>
              <a:rPr lang="pl-PL" sz="4000" i="1" dirty="0"/>
            </a:br>
            <a:r>
              <a:rPr lang="pl-PL" sz="4000" i="1" dirty="0"/>
              <a:t>usług </a:t>
            </a:r>
            <a:r>
              <a:rPr lang="pl-PL" sz="4000" i="1" dirty="0" smtClean="0"/>
              <a:t>społecznych – ZIT AJ</a:t>
            </a:r>
            <a:endParaRPr lang="en-US" sz="4000" i="1" dirty="0" smtClean="0"/>
          </a:p>
          <a:p>
            <a:pPr marL="0" indent="0" algn="ctr">
              <a:lnSpc>
                <a:spcPct val="100000"/>
              </a:lnSpc>
              <a:spcBef>
                <a:spcPts val="0"/>
              </a:spcBef>
              <a:buNone/>
            </a:pPr>
            <a:endParaRPr lang="en-US" sz="800" i="1" dirty="0" smtClean="0"/>
          </a:p>
          <a:p>
            <a:pPr marL="0" indent="0" algn="ctr">
              <a:lnSpc>
                <a:spcPct val="100000"/>
              </a:lnSpc>
              <a:spcBef>
                <a:spcPts val="0"/>
              </a:spcBef>
              <a:buNone/>
            </a:pPr>
            <a:r>
              <a:rPr lang="pl-PL" sz="2400" dirty="0">
                <a:latin typeface="+mj-lt"/>
                <a:cs typeface="Arial" pitchFamily="34" charset="0"/>
              </a:rPr>
              <a:t>(</a:t>
            </a:r>
            <a:r>
              <a:rPr lang="pl-PL" sz="2400" dirty="0" smtClean="0">
                <a:latin typeface="+mj-lt"/>
                <a:cs typeface="Arial" pitchFamily="34" charset="0"/>
              </a:rPr>
              <a:t>9.2.A., 9.2.B oraz 9.2.C</a:t>
            </a:r>
            <a:r>
              <a:rPr lang="pl-PL" sz="2400" dirty="0">
                <a:latin typeface="+mj-lt"/>
                <a:cs typeface="Arial" pitchFamily="34" charset="0"/>
              </a:rPr>
              <a:t>.)</a:t>
            </a:r>
          </a:p>
          <a:p>
            <a:pPr>
              <a:buNone/>
            </a:pPr>
            <a:endParaRPr lang="pl-PL" sz="3200" dirty="0">
              <a:latin typeface="+mj-lt"/>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a:t>
            </a:fld>
            <a:endParaRPr lang="pl-PL">
              <a:solidFill>
                <a:prstClr val="black">
                  <a:tint val="75000"/>
                </a:prstClr>
              </a:solidFill>
            </a:endParaRPr>
          </a:p>
        </p:txBody>
      </p:sp>
    </p:spTree>
    <p:extLst>
      <p:ext uri="{BB962C8B-B14F-4D97-AF65-F5344CB8AC3E}">
        <p14:creationId xmlns="" xmlns:p14="http://schemas.microsoft.com/office/powerpoint/2010/main" val="3557422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14601"/>
          </a:xfrm>
        </p:spPr>
        <p:txBody>
          <a:bodyPr>
            <a:noAutofit/>
          </a:bodyPr>
          <a:lstStyle/>
          <a:p>
            <a:pPr marL="457200" indent="-457200">
              <a:buFont typeface="+mj-lt"/>
              <a:buAutoNum type="arabicPeriod" startAt="7"/>
            </a:pPr>
            <a:r>
              <a:rPr lang="pl-PL" sz="2400" b="1" dirty="0" smtClean="0"/>
              <a:t>Zakaz podwójnego finansowania 	</a:t>
            </a:r>
          </a:p>
          <a:p>
            <a:pPr lvl="1" algn="just">
              <a:buFont typeface="Wingdings" panose="05000000000000000000" pitchFamily="2" charset="2"/>
              <a:buChar char="Ø"/>
            </a:pPr>
            <a:r>
              <a:rPr lang="pl-PL" sz="1800" dirty="0" smtClean="0"/>
              <a:t>W wyniku otrzymania przez projekt dofinansowania we wnioskowanej wysokości, </a:t>
            </a:r>
            <a:br>
              <a:rPr lang="pl-PL" sz="1800" dirty="0" smtClean="0"/>
            </a:br>
            <a:r>
              <a:rPr lang="pl-PL" sz="1800" dirty="0" smtClean="0"/>
              <a:t>na określone wydatki kwalifikowalne, w projekcie nie dojdzie do podwójnego dofinansowania. </a:t>
            </a:r>
          </a:p>
          <a:p>
            <a:pPr marL="457200" lvl="1" indent="0" algn="just">
              <a:buNone/>
            </a:pPr>
            <a:endParaRPr lang="pl-PL" sz="1800" dirty="0" smtClean="0"/>
          </a:p>
          <a:p>
            <a:pPr marL="457200" lvl="1" indent="0" algn="just">
              <a:buNone/>
            </a:pPr>
            <a:r>
              <a:rPr lang="pl-PL" sz="1800" i="1" u="sng" dirty="0"/>
              <a:t>Kryterium weryfikowane na podstawie podpisanego oświadczenia Wnioskodawcy </a:t>
            </a:r>
            <a:br>
              <a:rPr lang="pl-PL" sz="1800" i="1" u="sng" dirty="0"/>
            </a:br>
            <a:r>
              <a:rPr lang="pl-PL" sz="1800" i="1" u="sng" dirty="0"/>
              <a:t>we wniosku </a:t>
            </a:r>
            <a:r>
              <a:rPr lang="pl-PL" sz="1400" dirty="0" smtClean="0"/>
              <a:t>	</a:t>
            </a:r>
          </a:p>
          <a:p>
            <a:pPr>
              <a:buNone/>
            </a:pPr>
            <a:endParaRPr lang="pl-PL" sz="1800" dirty="0" smtClean="0"/>
          </a:p>
          <a:p>
            <a:pPr marL="457200" indent="-457200">
              <a:buFont typeface="+mj-lt"/>
              <a:buAutoNum type="arabicPeriod" startAt="8"/>
            </a:pPr>
            <a:r>
              <a:rPr lang="pl-PL" sz="2400" b="1" dirty="0" smtClean="0"/>
              <a:t>Minimalna/maksymalna wartość projektu </a:t>
            </a:r>
            <a:r>
              <a:rPr lang="pl-PL" sz="3200" b="1" dirty="0" smtClean="0"/>
              <a:t>	</a:t>
            </a:r>
          </a:p>
          <a:p>
            <a:pPr lvl="1">
              <a:buFont typeface="Wingdings" panose="05000000000000000000" pitchFamily="2" charset="2"/>
              <a:buChar char="Ø"/>
            </a:pPr>
            <a:r>
              <a:rPr lang="pl-PL" sz="1800" dirty="0"/>
              <a:t>Wartość projektu nie przekracza poziomów określonych w Regulaminie konkursu. </a:t>
            </a:r>
          </a:p>
          <a:p>
            <a:pPr marL="457200" lvl="1" indent="0" algn="just">
              <a:buNone/>
            </a:pPr>
            <a:endParaRPr lang="pl-PL" sz="1800" i="1" u="sng" dirty="0" smtClean="0"/>
          </a:p>
          <a:p>
            <a:pPr marL="457200" lvl="1" indent="0" algn="just">
              <a:buNone/>
            </a:pPr>
            <a:r>
              <a:rPr lang="pl-PL" sz="1800" i="1" u="sng" dirty="0" smtClean="0"/>
              <a:t>Kryterium </a:t>
            </a:r>
            <a:r>
              <a:rPr lang="pl-PL" sz="1800" i="1" u="sng" dirty="0"/>
              <a:t>będzie weryfikowane na podstawie zapisów budżetu projektu. Kryterium </a:t>
            </a:r>
            <a:br>
              <a:rPr lang="pl-PL" sz="1800" i="1" u="sng" dirty="0"/>
            </a:br>
            <a:r>
              <a:rPr lang="pl-PL" sz="1800" i="1" u="sng" dirty="0"/>
              <a:t>nie dotyczy naborów dla których nie określono minimalnej lub maksymalnej wartości </a:t>
            </a:r>
            <a:r>
              <a:rPr lang="pl-PL" sz="1800" i="1" u="sng" dirty="0" smtClean="0"/>
              <a:t>projektu</a:t>
            </a:r>
            <a:r>
              <a:rPr lang="pl-PL" sz="1800" i="1" dirty="0" smtClean="0"/>
              <a:t>. </a:t>
            </a:r>
            <a:r>
              <a:rPr lang="pl-PL" sz="1800" dirty="0" smtClean="0"/>
              <a:t>Minimalna wartość projektu wynosi: </a:t>
            </a:r>
            <a:r>
              <a:rPr lang="pl-PL" sz="1800" b="1" dirty="0" smtClean="0"/>
              <a:t>50 000,00 PLN</a:t>
            </a:r>
          </a:p>
          <a:p>
            <a:pPr>
              <a:buNone/>
            </a:pPr>
            <a:endParaRPr lang="pl-PL" sz="18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30</a:t>
            </a:fld>
            <a:endParaRPr lang="pl-PL">
              <a:solidFill>
                <a:prstClr val="black">
                  <a:tint val="75000"/>
                </a:prstClr>
              </a:solidFill>
            </a:endParaRPr>
          </a:p>
        </p:txBody>
      </p:sp>
    </p:spTree>
    <p:extLst>
      <p:ext uri="{BB962C8B-B14F-4D97-AF65-F5344CB8AC3E}">
        <p14:creationId xmlns="" xmlns:p14="http://schemas.microsoft.com/office/powerpoint/2010/main" val="3536157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86862" y="1034125"/>
            <a:ext cx="8326315" cy="5505219"/>
          </a:xfrm>
        </p:spPr>
        <p:txBody>
          <a:bodyPr>
            <a:noAutofit/>
          </a:bodyPr>
          <a:lstStyle/>
          <a:p>
            <a:pPr marL="0" indent="0">
              <a:buNone/>
            </a:pPr>
            <a:endParaRPr lang="pl-PL" b="1" dirty="0" smtClean="0"/>
          </a:p>
          <a:p>
            <a:pPr marL="514350" indent="-514350">
              <a:buFont typeface="+mj-lt"/>
              <a:buAutoNum type="arabicPeriod" startAt="9"/>
            </a:pPr>
            <a:r>
              <a:rPr lang="pl-PL" sz="2400" b="1" dirty="0" smtClean="0"/>
              <a:t>Wkład własny </a:t>
            </a:r>
            <a:r>
              <a:rPr lang="pl-PL" sz="2400" dirty="0" smtClean="0"/>
              <a:t>	</a:t>
            </a:r>
          </a:p>
          <a:p>
            <a:pPr lvl="1" algn="just">
              <a:buFont typeface="Wingdings" panose="05000000000000000000" pitchFamily="2" charset="2"/>
              <a:buChar char="Ø"/>
            </a:pPr>
            <a:r>
              <a:rPr lang="pl-PL" sz="1800" dirty="0" smtClean="0"/>
              <a:t>Wnioskodawca zapewnił odpowiedni poziom wkładu własnego określony </a:t>
            </a:r>
            <a:br>
              <a:rPr lang="pl-PL" sz="1800" dirty="0" smtClean="0"/>
            </a:br>
            <a:r>
              <a:rPr lang="pl-PL" sz="1800" dirty="0" smtClean="0"/>
              <a:t>w </a:t>
            </a:r>
            <a:r>
              <a:rPr lang="pl-PL" sz="1800" i="1" dirty="0" smtClean="0"/>
              <a:t>Regulaminie konkursu. 	</a:t>
            </a:r>
          </a:p>
          <a:p>
            <a:pPr marL="457200" lvl="1" indent="0" algn="just">
              <a:buNone/>
            </a:pPr>
            <a:endParaRPr lang="pl-PL" sz="1800" i="1" u="sng" dirty="0" smtClean="0"/>
          </a:p>
          <a:p>
            <a:pPr marL="457200" lvl="1" indent="0" algn="just">
              <a:buNone/>
            </a:pPr>
            <a:r>
              <a:rPr lang="pl-PL" sz="1800" i="1" u="sng" dirty="0" smtClean="0"/>
              <a:t>Kryterium </a:t>
            </a:r>
            <a:r>
              <a:rPr lang="pl-PL" sz="1800" i="1" u="sng" dirty="0"/>
              <a:t>jest weryfikowane na podstawie zapisów w części W i Y wniosku </a:t>
            </a:r>
            <a:r>
              <a:rPr lang="pl-PL" sz="1800" i="1" u="sng" dirty="0" smtClean="0"/>
              <a:t/>
            </a:r>
            <a:br>
              <a:rPr lang="pl-PL" sz="1800" i="1" u="sng" dirty="0" smtClean="0"/>
            </a:br>
            <a:r>
              <a:rPr lang="pl-PL" sz="1800" i="1" u="sng" dirty="0" smtClean="0"/>
              <a:t>o dofinansowanie</a:t>
            </a:r>
            <a:r>
              <a:rPr lang="pl-PL" sz="1800" i="1" u="sng" dirty="0"/>
              <a:t>. </a:t>
            </a:r>
            <a:r>
              <a:rPr lang="pl-PL" sz="1800" dirty="0" smtClean="0"/>
              <a:t>	</a:t>
            </a:r>
          </a:p>
          <a:p>
            <a:pPr marL="0" indent="0">
              <a:buNone/>
            </a:pPr>
            <a:endParaRPr lang="pl-PL" sz="2100" b="1" dirty="0" smtClean="0"/>
          </a:p>
          <a:p>
            <a:pPr marL="0" indent="0" algn="ctr">
              <a:buNone/>
            </a:pPr>
            <a:r>
              <a:rPr lang="pl-PL" sz="2000" b="1" dirty="0" smtClean="0">
                <a:solidFill>
                  <a:srgbClr val="FF0000"/>
                </a:solidFill>
              </a:rPr>
              <a:t>Minimalny </a:t>
            </a:r>
            <a:r>
              <a:rPr lang="pl-PL" sz="2000" b="1" dirty="0">
                <a:solidFill>
                  <a:srgbClr val="FF0000"/>
                </a:solidFill>
              </a:rPr>
              <a:t>udział wkładu własnego </a:t>
            </a:r>
            <a:r>
              <a:rPr lang="pl-PL" sz="2000" dirty="0">
                <a:solidFill>
                  <a:srgbClr val="FF0000"/>
                </a:solidFill>
              </a:rPr>
              <a:t>Beneficjenta w ramach </a:t>
            </a:r>
            <a:r>
              <a:rPr lang="pl-PL" sz="2000" dirty="0" smtClean="0">
                <a:solidFill>
                  <a:srgbClr val="FF0000"/>
                </a:solidFill>
              </a:rPr>
              <a:t>konkursu </a:t>
            </a:r>
            <a:r>
              <a:rPr lang="pl-PL" sz="2000" dirty="0">
                <a:solidFill>
                  <a:srgbClr val="FF0000"/>
                </a:solidFill>
              </a:rPr>
              <a:t>dla typu operacji 9.2.A., 9.2.B., jak i 9.2.C. wynosi </a:t>
            </a:r>
            <a:r>
              <a:rPr lang="pl-PL" sz="2000" b="1" dirty="0" smtClean="0">
                <a:solidFill>
                  <a:srgbClr val="FF0000"/>
                </a:solidFill>
              </a:rPr>
              <a:t>5% </a:t>
            </a:r>
            <a:r>
              <a:rPr lang="pl-PL" sz="2000" b="1" dirty="0">
                <a:solidFill>
                  <a:srgbClr val="FF0000"/>
                </a:solidFill>
              </a:rPr>
              <a:t>wydatków kwalifikowalnych projektu</a:t>
            </a:r>
            <a:r>
              <a:rPr lang="pl-PL" sz="2000" dirty="0" smtClean="0">
                <a:solidFill>
                  <a:srgbClr val="FF0000"/>
                </a:solidFill>
              </a:rPr>
              <a:t>. </a:t>
            </a:r>
            <a:r>
              <a:rPr lang="pl-PL" sz="2000" dirty="0">
                <a:solidFill>
                  <a:srgbClr val="FF0000"/>
                </a:solidFill>
              </a:rPr>
              <a:t>	</a:t>
            </a:r>
          </a:p>
          <a:p>
            <a:pPr marL="0" indent="0">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31</a:t>
            </a:fld>
            <a:endParaRPr lang="pl-PL" dirty="0">
              <a:solidFill>
                <a:prstClr val="black">
                  <a:tint val="75000"/>
                </a:prstClr>
              </a:solidFill>
            </a:endParaRPr>
          </a:p>
        </p:txBody>
      </p:sp>
    </p:spTree>
    <p:extLst>
      <p:ext uri="{BB962C8B-B14F-4D97-AF65-F5344CB8AC3E}">
        <p14:creationId xmlns="" xmlns:p14="http://schemas.microsoft.com/office/powerpoint/2010/main" val="595417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53915" y="1186962"/>
            <a:ext cx="7961435" cy="4990001"/>
          </a:xfrm>
        </p:spPr>
        <p:txBody>
          <a:bodyPr/>
          <a:lstStyle/>
          <a:p>
            <a:pPr marL="514350" indent="-514350">
              <a:buFont typeface="+mj-lt"/>
              <a:buAutoNum type="arabicPeriod" startAt="10"/>
            </a:pPr>
            <a:r>
              <a:rPr lang="pl-PL" sz="2400" b="1" dirty="0"/>
              <a:t>Poprawność zakwalifikowania projektu jako </a:t>
            </a:r>
            <a:r>
              <a:rPr lang="pl-PL" sz="2400" b="1" dirty="0" smtClean="0"/>
              <a:t>objętego/ nieobjętego pomocą publiczną/pomocą </a:t>
            </a:r>
            <a:r>
              <a:rPr lang="pl-PL" sz="2400" b="1" i="1" dirty="0"/>
              <a:t>de </a:t>
            </a:r>
            <a:r>
              <a:rPr lang="pl-PL" sz="2400" b="1" i="1" dirty="0" err="1"/>
              <a:t>minimis</a:t>
            </a:r>
            <a:r>
              <a:rPr lang="pl-PL" sz="2400" b="1" i="1" dirty="0"/>
              <a:t> </a:t>
            </a:r>
            <a:r>
              <a:rPr lang="pl-PL" b="1" i="1" dirty="0"/>
              <a:t>	</a:t>
            </a:r>
          </a:p>
          <a:p>
            <a:pPr lvl="1" algn="just">
              <a:lnSpc>
                <a:spcPct val="100000"/>
              </a:lnSpc>
              <a:buFont typeface="Wingdings" panose="05000000000000000000" pitchFamily="2" charset="2"/>
              <a:buChar char="Ø"/>
            </a:pPr>
            <a:r>
              <a:rPr lang="pl-PL" sz="1800" dirty="0"/>
              <a:t>Czy prawidłowo zakwalifikowano projekt pod kątem występowania pomocy </a:t>
            </a:r>
            <a:r>
              <a:rPr lang="pl-PL" sz="1800" dirty="0" smtClean="0"/>
              <a:t>publicznej/pomocy </a:t>
            </a:r>
            <a:r>
              <a:rPr lang="pl-PL" sz="1800" i="1" dirty="0" smtClean="0"/>
              <a:t>de </a:t>
            </a:r>
            <a:r>
              <a:rPr lang="pl-PL" sz="1800" i="1" dirty="0" err="1"/>
              <a:t>minimis</a:t>
            </a:r>
            <a:r>
              <a:rPr lang="pl-PL" sz="1800" i="1" dirty="0"/>
              <a:t>? </a:t>
            </a:r>
            <a:endParaRPr lang="pl-PL" sz="1800" i="1" dirty="0" smtClean="0"/>
          </a:p>
          <a:p>
            <a:pPr marL="457200" lvl="1" indent="0" algn="just">
              <a:lnSpc>
                <a:spcPct val="100000"/>
              </a:lnSpc>
              <a:buNone/>
            </a:pPr>
            <a:endParaRPr lang="en-US" sz="1800" i="1" dirty="0" smtClean="0"/>
          </a:p>
          <a:p>
            <a:pPr marL="457200" lvl="1" indent="0" algn="just">
              <a:buNone/>
            </a:pPr>
            <a:r>
              <a:rPr lang="pl-PL" sz="1800" i="1" u="sng" dirty="0"/>
              <a:t>Kryterium jest weryfikowane na podstawie zapisów w części I wniosku </a:t>
            </a:r>
            <a:r>
              <a:rPr lang="pl-PL" sz="1800" i="1" u="sng" dirty="0" smtClean="0"/>
              <a:t/>
            </a:r>
            <a:br>
              <a:rPr lang="pl-PL" sz="1800" i="1" u="sng" dirty="0" smtClean="0"/>
            </a:br>
            <a:r>
              <a:rPr lang="pl-PL" sz="1800" i="1" u="sng" dirty="0" smtClean="0"/>
              <a:t>o </a:t>
            </a:r>
            <a:r>
              <a:rPr lang="pl-PL" sz="1800" i="1" u="sng" dirty="0"/>
              <a:t>dofinansowanie.</a:t>
            </a:r>
          </a:p>
          <a:p>
            <a:pPr lvl="1" algn="just">
              <a:lnSpc>
                <a:spcPct val="100000"/>
              </a:lnSpc>
              <a:buFont typeface="Wingdings" panose="05000000000000000000" pitchFamily="2" charset="2"/>
              <a:buChar char="Ø"/>
            </a:pPr>
            <a:endParaRPr lang="pl-PL" sz="1800" dirty="0" smtClean="0"/>
          </a:p>
          <a:p>
            <a:pPr marL="457200" lvl="1" indent="0" algn="just">
              <a:lnSpc>
                <a:spcPct val="100000"/>
              </a:lnSpc>
              <a:buNone/>
            </a:pPr>
            <a:r>
              <a:rPr lang="pl-PL" sz="1800" dirty="0" smtClean="0"/>
              <a:t>W </a:t>
            </a:r>
            <a:r>
              <a:rPr lang="pl-PL" sz="1800" dirty="0"/>
              <a:t>ramach tego kryterium wniosek o dofinansowanie projektu będzie weryfikowany pod kątem prawidłowego zidentyfikowania </a:t>
            </a:r>
            <a:r>
              <a:rPr lang="pl-PL" sz="1800" dirty="0" smtClean="0"/>
              <a:t>przez Wnioskodawcę </a:t>
            </a:r>
            <a:r>
              <a:rPr lang="pl-PL" sz="1800" dirty="0"/>
              <a:t>występowania pomocy </a:t>
            </a:r>
            <a:r>
              <a:rPr lang="pl-PL" sz="1800" dirty="0" smtClean="0"/>
              <a:t>publicznej/pomocy </a:t>
            </a:r>
            <a:r>
              <a:rPr lang="pl-PL" sz="1800" i="1" dirty="0" smtClean="0"/>
              <a:t>de </a:t>
            </a:r>
            <a:r>
              <a:rPr lang="pl-PL" sz="1800" i="1" dirty="0" err="1"/>
              <a:t>minimis</a:t>
            </a:r>
            <a:r>
              <a:rPr lang="pl-PL" sz="1800" i="1" dirty="0"/>
              <a:t>, tj. czy zaznaczono w nim wydatki objęte pomocą publiczną/pomocą de </a:t>
            </a:r>
            <a:r>
              <a:rPr lang="pl-PL" sz="1800" i="1" dirty="0" err="1"/>
              <a:t>minimis</a:t>
            </a:r>
            <a:r>
              <a:rPr lang="pl-PL" sz="1800" i="1" dirty="0"/>
              <a:t>. Kryterium nie dotyczy projektów, </a:t>
            </a:r>
            <a:r>
              <a:rPr lang="pl-PL" sz="1800" i="1" dirty="0" smtClean="0"/>
              <a:t>w </a:t>
            </a:r>
            <a:r>
              <a:rPr lang="pl-PL" sz="1800" i="1" dirty="0"/>
              <a:t>których nie występuje pomoc publiczna lub pomoc de </a:t>
            </a:r>
            <a:r>
              <a:rPr lang="pl-PL" sz="1800" i="1" dirty="0" err="1"/>
              <a:t>minimis</a:t>
            </a:r>
            <a:r>
              <a:rPr lang="pl-PL" sz="1800" i="1" dirty="0"/>
              <a:t>. </a:t>
            </a:r>
            <a:endParaRPr lang="en-US" sz="1800" i="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32</a:t>
            </a:fld>
            <a:endParaRPr lang="pl-PL">
              <a:solidFill>
                <a:prstClr val="black">
                  <a:tint val="75000"/>
                </a:prstClr>
              </a:solidFill>
            </a:endParaRPr>
          </a:p>
        </p:txBody>
      </p:sp>
    </p:spTree>
    <p:extLst>
      <p:ext uri="{BB962C8B-B14F-4D97-AF65-F5344CB8AC3E}">
        <p14:creationId xmlns="" xmlns:p14="http://schemas.microsoft.com/office/powerpoint/2010/main" val="3149710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2030" y="1124743"/>
            <a:ext cx="8405447" cy="5414601"/>
          </a:xfrm>
        </p:spPr>
        <p:txBody>
          <a:bodyPr>
            <a:noAutofit/>
          </a:bodyPr>
          <a:lstStyle/>
          <a:p>
            <a:pPr marL="514350" indent="-514350">
              <a:buFont typeface="+mj-lt"/>
              <a:buAutoNum type="arabicPeriod" startAt="11"/>
            </a:pPr>
            <a:r>
              <a:rPr lang="pl-PL" sz="2400" b="1" dirty="0" smtClean="0"/>
              <a:t>Okres realizacji projektu </a:t>
            </a:r>
            <a:r>
              <a:rPr lang="pl-PL" sz="2400" dirty="0" smtClean="0"/>
              <a:t>	</a:t>
            </a:r>
            <a:endParaRPr lang="en-US" sz="2400" dirty="0" smtClean="0"/>
          </a:p>
          <a:p>
            <a:pPr>
              <a:buNone/>
            </a:pPr>
            <a:endParaRPr lang="pl-PL" sz="500" dirty="0" smtClean="0"/>
          </a:p>
          <a:p>
            <a:pPr lvl="1">
              <a:buFont typeface="Wingdings" panose="05000000000000000000" pitchFamily="2" charset="2"/>
              <a:buChar char="Ø"/>
            </a:pPr>
            <a:r>
              <a:rPr lang="pl-PL" sz="1800" dirty="0" smtClean="0"/>
              <a:t>Okres realizacji projektu jest zgodny z podanym w </a:t>
            </a:r>
            <a:r>
              <a:rPr lang="pl-PL" sz="1800" i="1" dirty="0" smtClean="0"/>
              <a:t>Regulaminie konkursu. 	</a:t>
            </a:r>
          </a:p>
          <a:p>
            <a:pPr marL="457200" lvl="2" indent="0" algn="just">
              <a:buNone/>
            </a:pPr>
            <a:endParaRPr lang="pl-PL" sz="1800" i="1" u="sng" dirty="0" smtClean="0"/>
          </a:p>
          <a:p>
            <a:pPr marL="457200" lvl="2" indent="0" algn="just">
              <a:buNone/>
            </a:pPr>
            <a:r>
              <a:rPr lang="pl-PL" sz="1800" i="1" u="sng" dirty="0" smtClean="0"/>
              <a:t>Kryterium </a:t>
            </a:r>
            <a:r>
              <a:rPr lang="pl-PL" sz="1800" i="1" u="sng" dirty="0"/>
              <a:t>jest weryfikowane na podstawie zapisów w części L wniosku </a:t>
            </a:r>
            <a:r>
              <a:rPr lang="pl-PL" sz="1800" i="1" u="sng" dirty="0" smtClean="0"/>
              <a:t/>
            </a:r>
            <a:br>
              <a:rPr lang="pl-PL" sz="1800" i="1" u="sng" dirty="0" smtClean="0"/>
            </a:br>
            <a:r>
              <a:rPr lang="pl-PL" sz="1800" i="1" u="sng" dirty="0" smtClean="0"/>
              <a:t>o </a:t>
            </a:r>
            <a:r>
              <a:rPr lang="pl-PL" sz="1800" i="1" u="sng" dirty="0"/>
              <a:t>dofinansowanie. </a:t>
            </a:r>
            <a:r>
              <a:rPr lang="pl-PL" sz="1000" i="1" dirty="0" smtClean="0"/>
              <a:t>	</a:t>
            </a:r>
          </a:p>
          <a:p>
            <a:pPr marL="0" indent="0" algn="just">
              <a:buNone/>
            </a:pPr>
            <a:endParaRPr lang="pl-PL" sz="1800" dirty="0" smtClean="0"/>
          </a:p>
          <a:p>
            <a:pPr marL="457200" lvl="1" indent="0" algn="just">
              <a:buNone/>
            </a:pPr>
            <a:r>
              <a:rPr lang="pl-PL" sz="1800" dirty="0" smtClean="0"/>
              <a:t>Zgodnie z </a:t>
            </a:r>
            <a:r>
              <a:rPr lang="pl-PL" sz="1800" dirty="0"/>
              <a:t>zapisami Rozdziału II, Podrozdziału 3 pkt. 1 niniejszego Regulaminu projekt może trwać nie dłużej niż </a:t>
            </a:r>
            <a:r>
              <a:rPr lang="pl-PL" sz="1800" b="1" dirty="0"/>
              <a:t>36 miesięcy</a:t>
            </a:r>
            <a:r>
              <a:rPr lang="pl-PL" sz="1800" dirty="0"/>
              <a:t>, a jego realizacja zakończy się najpóźniej </a:t>
            </a:r>
            <a:r>
              <a:rPr lang="pl-PL" sz="1800" dirty="0" smtClean="0"/>
              <a:t>do </a:t>
            </a:r>
            <a:r>
              <a:rPr lang="pl-PL" sz="1800" b="1" dirty="0"/>
              <a:t>31 grudnia 2019 r. </a:t>
            </a:r>
            <a:r>
              <a:rPr lang="pl-PL" sz="1800" dirty="0"/>
              <a:t>i musi zostać zaplanowana na okres pełnych miesięcy </a:t>
            </a:r>
            <a:r>
              <a:rPr lang="pl-PL" sz="1800" dirty="0" smtClean="0"/>
              <a:t>kalendarzowych. </a:t>
            </a:r>
            <a:endParaRPr lang="pl-PL" sz="1800" dirty="0"/>
          </a:p>
          <a:p>
            <a:pPr marL="457200" lvl="1" indent="0" algn="just">
              <a:buNone/>
            </a:pPr>
            <a:endParaRPr lang="pl-PL" sz="1800" dirty="0" smtClean="0"/>
          </a:p>
          <a:p>
            <a:pPr marL="457200" lvl="1" indent="0" algn="just">
              <a:buNone/>
            </a:pPr>
            <a:r>
              <a:rPr lang="pl-PL" sz="1800" dirty="0" smtClean="0"/>
              <a:t>Przy </a:t>
            </a:r>
            <a:r>
              <a:rPr lang="pl-PL" sz="1800" dirty="0"/>
              <a:t>określaniu daty rozpoczęcia realizacji projektu należy uwzględnić czas trwania procedury konkursowej – IOK szacuje, że średni czas procedury konkursowej liczony od dnia zakończenia naboru wniosków do dnia podpisania umowy </a:t>
            </a:r>
            <a:r>
              <a:rPr lang="pl-PL" sz="1800" dirty="0" smtClean="0"/>
              <a:t/>
            </a:r>
            <a:br>
              <a:rPr lang="pl-PL" sz="1800" dirty="0" smtClean="0"/>
            </a:br>
            <a:r>
              <a:rPr lang="pl-PL" sz="1800" dirty="0" smtClean="0"/>
              <a:t>o </a:t>
            </a:r>
            <a:r>
              <a:rPr lang="pl-PL" sz="1800" dirty="0"/>
              <a:t>dofinansowanie projektu wyniesie około </a:t>
            </a:r>
            <a:r>
              <a:rPr lang="pl-PL" sz="1800" b="1" dirty="0"/>
              <a:t>6 miesięcy</a:t>
            </a:r>
            <a:r>
              <a:rPr lang="pl-PL" sz="1800" dirty="0"/>
              <a:t>. </a:t>
            </a:r>
            <a:endParaRPr lang="pl-PL" sz="1800" dirty="0" smtClean="0"/>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33</a:t>
            </a:fld>
            <a:endParaRPr lang="pl-PL">
              <a:solidFill>
                <a:prstClr val="black">
                  <a:tint val="75000"/>
                </a:prstClr>
              </a:solidFill>
            </a:endParaRPr>
          </a:p>
        </p:txBody>
      </p:sp>
    </p:spTree>
    <p:extLst>
      <p:ext uri="{BB962C8B-B14F-4D97-AF65-F5344CB8AC3E}">
        <p14:creationId xmlns="" xmlns:p14="http://schemas.microsoft.com/office/powerpoint/2010/main" val="2091762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4" y="1124743"/>
            <a:ext cx="8698516" cy="5414601"/>
          </a:xfrm>
        </p:spPr>
        <p:txBody>
          <a:bodyPr>
            <a:noAutofit/>
          </a:bodyPr>
          <a:lstStyle/>
          <a:p>
            <a:pPr marL="457200" indent="-457200">
              <a:buFont typeface="+mj-lt"/>
              <a:buAutoNum type="arabicPeriod" startAt="12"/>
            </a:pPr>
            <a:r>
              <a:rPr lang="pl-PL" sz="2400" b="1" dirty="0" smtClean="0"/>
              <a:t>Uproszczone metody rozliczania wydatków 	</a:t>
            </a:r>
            <a:endParaRPr lang="pl-PL" sz="1800" dirty="0" smtClean="0"/>
          </a:p>
          <a:p>
            <a:pPr lvl="1" algn="just">
              <a:buFont typeface="Wingdings" panose="05000000000000000000" pitchFamily="2" charset="2"/>
              <a:buChar char="Ø"/>
            </a:pPr>
            <a:r>
              <a:rPr lang="pl-PL" sz="1800" dirty="0" smtClean="0"/>
              <a:t>W projekcie, w którym wartość dofinansowania nie przekracza 100 000 EUR</a:t>
            </a:r>
            <a:r>
              <a:rPr lang="pl-PL" sz="1800" dirty="0" smtClean="0">
                <a:solidFill>
                  <a:srgbClr val="FF0000"/>
                </a:solidFill>
              </a:rPr>
              <a:t>*</a:t>
            </a:r>
            <a:r>
              <a:rPr lang="pl-PL" sz="1800" dirty="0" smtClean="0"/>
              <a:t> zastosowano kwoty ryczałtowe, o których mowa w </a:t>
            </a:r>
            <a:r>
              <a:rPr lang="pl-PL" sz="1800" i="1" dirty="0" smtClean="0"/>
              <a:t>Wytycznych w zakresie kwalifikowalności wydatków „w zakresie Europejskiego Funduszu Rozwoju Regionalnego, Europejskiego Funduszu Społecznego oraz Funduszu Spójności na lata 2014-2020. W sytuacjach określonych w Regulaminie konkursu zastosowano pozostałe uproszczone metody rozliczania wydatków, o których mowa w Wytycznych w zakresie kwalifikowalności wydatków w zakresie Europejskiego Funduszu Rozwoju Regionalnego, Europejskiego Funduszu Społecznego oraz Funduszu Spójności na lata 2014-2020. 	</a:t>
            </a:r>
          </a:p>
          <a:p>
            <a:pPr marL="0" indent="0" algn="just">
              <a:buNone/>
            </a:pPr>
            <a:endParaRPr lang="pl-PL" sz="1800" i="1" dirty="0" smtClean="0"/>
          </a:p>
          <a:p>
            <a:pPr marL="457200" lvl="1" indent="0" algn="just">
              <a:buNone/>
            </a:pPr>
            <a:r>
              <a:rPr lang="pl-PL" sz="1800" i="1" u="sng" dirty="0"/>
              <a:t>Kryterium jest weryfikowane na podstawie zapisów w części W i X wniosku </a:t>
            </a:r>
            <a:br>
              <a:rPr lang="pl-PL" sz="1800" i="1" u="sng" dirty="0"/>
            </a:br>
            <a:r>
              <a:rPr lang="pl-PL" sz="1800" i="1" u="sng" dirty="0"/>
              <a:t>o dofinansowanie. </a:t>
            </a:r>
            <a:endParaRPr lang="pl-PL" sz="1800" i="1" u="sng" dirty="0" smtClean="0"/>
          </a:p>
          <a:p>
            <a:pPr marL="457200" lvl="1" indent="0" algn="just">
              <a:buNone/>
            </a:pPr>
            <a:endParaRPr lang="pl-PL" sz="1800" i="1" u="sng" dirty="0"/>
          </a:p>
          <a:p>
            <a:pPr marL="457200" lvl="1" indent="0" algn="just">
              <a:buNone/>
            </a:pPr>
            <a:r>
              <a:rPr lang="pl-PL" sz="1800" dirty="0" smtClean="0"/>
              <a:t>W niniejszym konkursie nie przewiduje się stosowania pozostałych uproszczonych metod rozliczania wydatków, tj. stawek jednostkowych. 	</a:t>
            </a:r>
          </a:p>
          <a:p>
            <a:pPr>
              <a:buNone/>
            </a:pPr>
            <a:endParaRPr lang="pl-PL" sz="1800" b="1" i="1" dirty="0" smtClean="0">
              <a:solidFill>
                <a:srgbClr val="FF0000"/>
              </a:solidFill>
            </a:endParaRPr>
          </a:p>
          <a:p>
            <a:pPr>
              <a:buNone/>
            </a:pPr>
            <a:r>
              <a:rPr lang="pl-PL" sz="1800" b="1" i="1" dirty="0" smtClean="0">
                <a:solidFill>
                  <a:srgbClr val="FF0000"/>
                </a:solidFill>
              </a:rPr>
              <a:t>*wg kursu z dnia 30.12.2015 r. kwota ta wynosi 424 000,00 zł</a:t>
            </a:r>
          </a:p>
          <a:p>
            <a:pPr algn="just">
              <a:buNone/>
            </a:pPr>
            <a:endParaRPr lang="pl-PL" sz="1800" dirty="0" smtClean="0"/>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34</a:t>
            </a:fld>
            <a:endParaRPr lang="pl-PL" dirty="0">
              <a:solidFill>
                <a:prstClr val="black">
                  <a:tint val="75000"/>
                </a:prstClr>
              </a:solidFill>
            </a:endParaRPr>
          </a:p>
        </p:txBody>
      </p:sp>
    </p:spTree>
    <p:extLst>
      <p:ext uri="{BB962C8B-B14F-4D97-AF65-F5344CB8AC3E}">
        <p14:creationId xmlns="" xmlns:p14="http://schemas.microsoft.com/office/powerpoint/2010/main" val="2524720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3" y="1124743"/>
            <a:ext cx="8554383" cy="5414601"/>
          </a:xfrm>
        </p:spPr>
        <p:txBody>
          <a:bodyPr>
            <a:noAutofit/>
          </a:bodyPr>
          <a:lstStyle/>
          <a:p>
            <a:pPr marL="457200" indent="-457200">
              <a:buFont typeface="+mj-lt"/>
              <a:buAutoNum type="arabicPeriod" startAt="13"/>
            </a:pPr>
            <a:r>
              <a:rPr lang="pl-PL" sz="2400" b="1" dirty="0" smtClean="0"/>
              <a:t>Kryterium niezalegania z należnościami 	</a:t>
            </a:r>
          </a:p>
          <a:p>
            <a:pPr lvl="1" algn="just">
              <a:buFont typeface="Wingdings" panose="05000000000000000000" pitchFamily="2" charset="2"/>
              <a:buChar char="Ø"/>
            </a:pPr>
            <a:r>
              <a:rPr lang="pl-PL" sz="1800" dirty="0" smtClean="0"/>
              <a:t>Czy Wnioskodawca nie zalega z uiszczaniem podatków, jak również z opłacaniem składek na ubezpieczenie społeczne i zdrowotne, Fundusz Pracy, Państwowy Fundusz Rehabilitacji Osób Niepełnosprawnych lub innych należności wymaganych odrębnymi przepisami prawa? </a:t>
            </a:r>
          </a:p>
          <a:p>
            <a:pPr>
              <a:buNone/>
            </a:pPr>
            <a:r>
              <a:rPr lang="pl-PL" sz="2000" dirty="0" smtClean="0"/>
              <a:t>	</a:t>
            </a:r>
          </a:p>
          <a:p>
            <a:pPr>
              <a:buNone/>
            </a:pPr>
            <a:r>
              <a:rPr lang="pl-PL" sz="2000" dirty="0" smtClean="0"/>
              <a:t>	</a:t>
            </a:r>
            <a:r>
              <a:rPr lang="pl-PL" sz="2000" i="1" u="sng" dirty="0" smtClean="0"/>
              <a:t>K</a:t>
            </a:r>
            <a:r>
              <a:rPr lang="pl-PL" sz="1800" i="1" u="sng" dirty="0"/>
              <a:t>ryterium zostanie zweryfikowane na podstawie oświadczenia Wnioskodawcy. </a:t>
            </a:r>
            <a:r>
              <a:rPr lang="pl-PL" sz="1800" dirty="0" smtClean="0"/>
              <a:t>	</a:t>
            </a:r>
          </a:p>
          <a:p>
            <a:pPr>
              <a:buNone/>
            </a:pPr>
            <a:endParaRPr lang="pl-PL" sz="1800" i="1" dirty="0" smtClean="0"/>
          </a:p>
          <a:p>
            <a:pPr algn="just">
              <a:buNone/>
            </a:pPr>
            <a:endParaRPr lang="pl-PL" sz="1800" dirty="0" smtClean="0"/>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35</a:t>
            </a:fld>
            <a:endParaRPr lang="pl-PL">
              <a:solidFill>
                <a:prstClr val="black">
                  <a:tint val="75000"/>
                </a:prstClr>
              </a:solidFill>
            </a:endParaRPr>
          </a:p>
        </p:txBody>
      </p:sp>
    </p:spTree>
    <p:extLst>
      <p:ext uri="{BB962C8B-B14F-4D97-AF65-F5344CB8AC3E}">
        <p14:creationId xmlns="" xmlns:p14="http://schemas.microsoft.com/office/powerpoint/2010/main" val="4125593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Szczegółowe kryteria dostępu </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36</a:t>
            </a:fld>
            <a:endParaRPr lang="pl-PL">
              <a:solidFill>
                <a:prstClr val="black">
                  <a:tint val="75000"/>
                </a:prstClr>
              </a:solidFill>
            </a:endParaRPr>
          </a:p>
        </p:txBody>
      </p:sp>
    </p:spTree>
    <p:extLst>
      <p:ext uri="{BB962C8B-B14F-4D97-AF65-F5344CB8AC3E}">
        <p14:creationId xmlns="" xmlns:p14="http://schemas.microsoft.com/office/powerpoint/2010/main" val="424655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588596"/>
          </a:xfrm>
        </p:spPr>
        <p:txBody>
          <a:bodyPr/>
          <a:lstStyle/>
          <a:p>
            <a:pPr marL="514350" indent="-514350">
              <a:buFont typeface="+mj-lt"/>
              <a:buAutoNum type="arabicPeriod"/>
            </a:pPr>
            <a:r>
              <a:rPr lang="pl-PL" sz="2400" b="1" dirty="0">
                <a:latin typeface="+mn-lt"/>
                <a:ea typeface="+mn-ea"/>
                <a:cs typeface="+mn-cs"/>
              </a:rPr>
              <a:t>Kryterium biura projektu </a:t>
            </a:r>
            <a:r>
              <a:rPr lang="pl-PL" sz="2400" dirty="0">
                <a:latin typeface="+mn-lt"/>
              </a:rPr>
              <a:t>	</a:t>
            </a:r>
          </a:p>
        </p:txBody>
      </p:sp>
      <p:sp>
        <p:nvSpPr>
          <p:cNvPr id="3" name="Symbol zastępczy zawartości 2"/>
          <p:cNvSpPr>
            <a:spLocks noGrp="1"/>
          </p:cNvSpPr>
          <p:nvPr>
            <p:ph idx="1"/>
          </p:nvPr>
        </p:nvSpPr>
        <p:spPr>
          <a:xfrm>
            <a:off x="628650" y="1415562"/>
            <a:ext cx="7886700" cy="5161084"/>
          </a:xfrm>
        </p:spPr>
        <p:txBody>
          <a:bodyPr/>
          <a:lstStyle/>
          <a:p>
            <a:pPr lvl="1" algn="just">
              <a:buFont typeface="Wingdings" panose="05000000000000000000" pitchFamily="2" charset="2"/>
              <a:buChar char="Ø"/>
            </a:pPr>
            <a:r>
              <a:rPr lang="pl-PL" sz="1800" dirty="0"/>
              <a:t>Czy Wnioskodawca w okresie realizacji projektu będzie prowadził biuro projektu (lub posiada siedzibę, filię, delegaturę, oddział czy inną prawnie dozwoloną formę organizacyjną działalności podmiotu) na terenie województwa dolnośląskiego z możliwością udostępnienia pełnej dokumentacji wdrażanego projektu oraz zapewni uczestnikom projektu możliwość osobistego kontaktu </a:t>
            </a:r>
            <a:r>
              <a:rPr lang="pl-PL" sz="1800" dirty="0" smtClean="0"/>
              <a:t>z </a:t>
            </a:r>
            <a:r>
              <a:rPr lang="pl-PL" sz="1800" dirty="0"/>
              <a:t>kadrą projektu? </a:t>
            </a:r>
            <a:endParaRPr lang="en-US" sz="1800" dirty="0"/>
          </a:p>
          <a:p>
            <a:pPr marL="457200" lvl="1" indent="0" algn="just">
              <a:buNone/>
            </a:pPr>
            <a:r>
              <a:rPr lang="pl-PL" sz="1800" i="1" u="sng" dirty="0"/>
              <a:t>Kryterium zostanie zweryfikowane na podstawie oświadczenia złożonego </a:t>
            </a:r>
            <a:r>
              <a:rPr lang="pl-PL" sz="1800" i="1" u="sng" dirty="0" smtClean="0"/>
              <a:t/>
            </a:r>
            <a:br>
              <a:rPr lang="pl-PL" sz="1800" i="1" u="sng" dirty="0" smtClean="0"/>
            </a:br>
            <a:r>
              <a:rPr lang="pl-PL" sz="1800" i="1" u="sng" dirty="0" smtClean="0"/>
              <a:t>we </a:t>
            </a:r>
            <a:r>
              <a:rPr lang="pl-PL" sz="1800" i="1" u="sng" dirty="0"/>
              <a:t>wniosku </a:t>
            </a:r>
            <a:r>
              <a:rPr lang="pl-PL" sz="1800" i="1" u="sng" dirty="0" smtClean="0"/>
              <a:t>o </a:t>
            </a:r>
            <a:r>
              <a:rPr lang="pl-PL" sz="1800" i="1" u="sng" dirty="0"/>
              <a:t>dofinansowanie projektu</a:t>
            </a:r>
            <a:r>
              <a:rPr lang="pl-PL" sz="1800" i="1" u="sng" dirty="0" smtClean="0"/>
              <a:t>.</a:t>
            </a:r>
            <a:r>
              <a:rPr lang="pl-PL" sz="1800" dirty="0"/>
              <a:t>	</a:t>
            </a:r>
            <a:endParaRPr lang="pl-PL" sz="1800" dirty="0" smtClean="0"/>
          </a:p>
          <a:p>
            <a:pPr marL="457200" lvl="1" indent="0">
              <a:buNone/>
            </a:pPr>
            <a:endParaRPr lang="pl-PL" dirty="0"/>
          </a:p>
          <a:p>
            <a:pPr marL="457200" indent="-457200">
              <a:buFont typeface="+mj-lt"/>
              <a:buAutoNum type="arabicPeriod" startAt="2"/>
            </a:pPr>
            <a:r>
              <a:rPr lang="pl-PL" sz="2400" b="1" dirty="0"/>
              <a:t>Kryterium </a:t>
            </a:r>
            <a:r>
              <a:rPr lang="pl-PL" sz="2400" b="1" dirty="0" smtClean="0"/>
              <a:t>liczby wniosków</a:t>
            </a:r>
          </a:p>
          <a:p>
            <a:pPr lvl="1" algn="just">
              <a:buFont typeface="Wingdings" panose="05000000000000000000" pitchFamily="2" charset="2"/>
              <a:buChar char="Ø"/>
            </a:pPr>
            <a:r>
              <a:rPr lang="pl-PL" sz="1800" dirty="0"/>
              <a:t>Czy Wnioskodawca złożył w ramach konkursu maksymalnie dwa wnioski </a:t>
            </a:r>
            <a:r>
              <a:rPr lang="pl-PL" sz="1800" dirty="0" smtClean="0"/>
              <a:t/>
            </a:r>
            <a:br>
              <a:rPr lang="pl-PL" sz="1800" dirty="0" smtClean="0"/>
            </a:br>
            <a:r>
              <a:rPr lang="pl-PL" sz="1800" dirty="0" smtClean="0"/>
              <a:t>o </a:t>
            </a:r>
            <a:r>
              <a:rPr lang="pl-PL" sz="1800" dirty="0"/>
              <a:t>dofinansowanie projektu? 	</a:t>
            </a:r>
            <a:endParaRPr lang="en-US" sz="1800" dirty="0"/>
          </a:p>
          <a:p>
            <a:pPr marL="457200" lvl="1" indent="0" algn="just">
              <a:buNone/>
            </a:pPr>
            <a:r>
              <a:rPr lang="pl-PL" sz="1800" i="1" u="sng" dirty="0" smtClean="0"/>
              <a:t>Kryterium </a:t>
            </a:r>
            <a:r>
              <a:rPr lang="pl-PL" sz="1800" i="1" u="sng" dirty="0"/>
              <a:t>zostanie zweryfikowane na podstawie rejestru prowadzonego </a:t>
            </a:r>
            <a:r>
              <a:rPr lang="pl-PL" sz="1800" i="1" u="sng" dirty="0" smtClean="0"/>
              <a:t/>
            </a:r>
            <a:br>
              <a:rPr lang="pl-PL" sz="1800" i="1" u="sng" dirty="0" smtClean="0"/>
            </a:br>
            <a:r>
              <a:rPr lang="pl-PL" sz="1800" i="1" u="sng" dirty="0" smtClean="0"/>
              <a:t>przez </a:t>
            </a:r>
            <a:r>
              <a:rPr lang="pl-PL" sz="1800" i="1" u="sng" dirty="0"/>
              <a:t>DWUP. </a:t>
            </a:r>
            <a:r>
              <a:rPr lang="pl-PL" dirty="0"/>
              <a:t>	</a:t>
            </a:r>
          </a:p>
          <a:p>
            <a:pPr marL="0" indent="0">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37</a:t>
            </a:fld>
            <a:endParaRPr lang="pl-PL" dirty="0">
              <a:solidFill>
                <a:prstClr val="black">
                  <a:tint val="75000"/>
                </a:prstClr>
              </a:solidFill>
            </a:endParaRPr>
          </a:p>
        </p:txBody>
      </p:sp>
    </p:spTree>
    <p:extLst>
      <p:ext uri="{BB962C8B-B14F-4D97-AF65-F5344CB8AC3E}">
        <p14:creationId xmlns="" xmlns:p14="http://schemas.microsoft.com/office/powerpoint/2010/main" val="1152512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fontScale="25000" lnSpcReduction="20000"/>
          </a:bodyPr>
          <a:lstStyle/>
          <a:p>
            <a:pPr marL="514350" indent="-514350">
              <a:buFont typeface="+mj-lt"/>
              <a:buAutoNum type="arabicPeriod" startAt="3"/>
            </a:pPr>
            <a:r>
              <a:rPr lang="pl-PL" sz="9600" b="1" dirty="0" smtClean="0"/>
              <a:t>Kryterium efektywności </a:t>
            </a:r>
            <a:r>
              <a:rPr lang="pl-PL" sz="9600" b="1" dirty="0" err="1" smtClean="0"/>
              <a:t>społeczno</a:t>
            </a:r>
            <a:r>
              <a:rPr lang="pl-PL" sz="9600" b="1" dirty="0" smtClean="0"/>
              <a:t> – zatrudnieniowej </a:t>
            </a:r>
            <a:r>
              <a:rPr lang="pl-PL" sz="6000" b="1" dirty="0" smtClean="0"/>
              <a:t>	</a:t>
            </a:r>
          </a:p>
          <a:p>
            <a:pPr lvl="1">
              <a:buFont typeface="Wingdings" panose="05000000000000000000" pitchFamily="2" charset="2"/>
              <a:buChar char="Ø"/>
            </a:pPr>
            <a:r>
              <a:rPr lang="pl-PL" sz="7200" dirty="0" smtClean="0"/>
              <a:t>Czy </a:t>
            </a:r>
            <a:r>
              <a:rPr lang="pl-PL" sz="7200" dirty="0"/>
              <a:t>projekt zakłada osiągnięcie minimalnych poziomów efektywności </a:t>
            </a:r>
            <a:r>
              <a:rPr lang="pl-PL" sz="7200" dirty="0" err="1"/>
              <a:t>społeczno</a:t>
            </a:r>
            <a:r>
              <a:rPr lang="pl-PL" sz="7200" dirty="0"/>
              <a:t> –zatrudnieniowej: 	</a:t>
            </a:r>
          </a:p>
          <a:p>
            <a:pPr lvl="2" algn="just">
              <a:buFont typeface="Symbol" panose="05050102010706020507" pitchFamily="18" charset="2"/>
              <a:buChar char=""/>
            </a:pPr>
            <a:r>
              <a:rPr lang="pl-PL" sz="6800" dirty="0"/>
              <a:t>w odniesieniu do osób lub środowisk zagrożonych ubóstwem lub wykluczeniem społecznym minimalny poziom efektywności </a:t>
            </a:r>
            <a:r>
              <a:rPr lang="pl-PL" sz="6800" dirty="0" err="1" smtClean="0"/>
              <a:t>społeczno</a:t>
            </a:r>
            <a:r>
              <a:rPr lang="pl-PL" sz="6800" dirty="0" smtClean="0"/>
              <a:t> </a:t>
            </a:r>
            <a:r>
              <a:rPr lang="pl-PL" sz="6800" dirty="0"/>
              <a:t>– zatrudnieniowej </a:t>
            </a:r>
            <a:r>
              <a:rPr lang="pl-PL" sz="6800" dirty="0" smtClean="0"/>
              <a:t/>
            </a:r>
            <a:br>
              <a:rPr lang="pl-PL" sz="6800" dirty="0" smtClean="0"/>
            </a:br>
            <a:r>
              <a:rPr lang="pl-PL" sz="6800" dirty="0" smtClean="0"/>
              <a:t>w </a:t>
            </a:r>
            <a:r>
              <a:rPr lang="pl-PL" sz="6800" dirty="0"/>
              <a:t>wymiarze społecznym wynosi </a:t>
            </a:r>
            <a:r>
              <a:rPr lang="pl-PL" sz="6800" dirty="0" smtClean="0"/>
              <a:t>co </a:t>
            </a:r>
            <a:r>
              <a:rPr lang="pl-PL" sz="6800" dirty="0"/>
              <a:t>najmniej 56% oraz w wymiarze zatrudnieniowym </a:t>
            </a:r>
            <a:r>
              <a:rPr lang="pl-PL" sz="6800" dirty="0" smtClean="0"/>
              <a:t>co </a:t>
            </a:r>
            <a:r>
              <a:rPr lang="pl-PL" sz="6800" dirty="0"/>
              <a:t>najmniej 22%, </a:t>
            </a:r>
            <a:endParaRPr lang="pl-PL" sz="6800" dirty="0" smtClean="0"/>
          </a:p>
          <a:p>
            <a:pPr lvl="2" algn="just">
              <a:buFont typeface="Symbol" panose="05050102010706020507" pitchFamily="18" charset="2"/>
              <a:buChar char=""/>
            </a:pPr>
            <a:r>
              <a:rPr lang="pl-PL" sz="7200" dirty="0" smtClean="0"/>
              <a:t>w </a:t>
            </a:r>
            <a:r>
              <a:rPr lang="pl-PL" sz="7200" dirty="0"/>
              <a:t>odniesieniu do osób o znacznym stopniu niepełnosprawności, osób </a:t>
            </a:r>
            <a:r>
              <a:rPr lang="pl-PL" sz="7200" dirty="0" smtClean="0"/>
              <a:t/>
            </a:r>
            <a:br>
              <a:rPr lang="pl-PL" sz="7200" dirty="0" smtClean="0"/>
            </a:br>
            <a:r>
              <a:rPr lang="pl-PL" sz="7200" dirty="0" smtClean="0"/>
              <a:t>z </a:t>
            </a:r>
            <a:r>
              <a:rPr lang="pl-PL" sz="7200" dirty="0"/>
              <a:t>niepełnoprawnością intelektualną oraz osób z niepełnosprawnościami sprzężonymi minimalny poziom efektywności </a:t>
            </a:r>
            <a:r>
              <a:rPr lang="pl-PL" sz="7200" dirty="0" err="1" smtClean="0"/>
              <a:t>społeczno</a:t>
            </a:r>
            <a:r>
              <a:rPr lang="pl-PL" sz="7200" dirty="0" smtClean="0"/>
              <a:t> – </a:t>
            </a:r>
            <a:r>
              <a:rPr lang="pl-PL" sz="7200" dirty="0"/>
              <a:t>zatrudnieniowej </a:t>
            </a:r>
            <a:r>
              <a:rPr lang="pl-PL" sz="7200" dirty="0" smtClean="0"/>
              <a:t/>
            </a:r>
            <a:br>
              <a:rPr lang="pl-PL" sz="7200" dirty="0" smtClean="0"/>
            </a:br>
            <a:r>
              <a:rPr lang="pl-PL" sz="7200" dirty="0" smtClean="0"/>
              <a:t>w </a:t>
            </a:r>
            <a:r>
              <a:rPr lang="pl-PL" sz="7200" dirty="0"/>
              <a:t>wymiarze społecznym wynosi co najmniej 46% oraz w wymiarze zatrudnieniowym co najmniej 12% (jeżeli ta grupa stanowi grupę docelową lub jej część w ramach projektu)? </a:t>
            </a:r>
          </a:p>
          <a:p>
            <a:pPr marL="0" indent="0">
              <a:buNone/>
            </a:pPr>
            <a:endParaRPr lang="pl-PL" sz="7200" dirty="0" smtClean="0"/>
          </a:p>
          <a:p>
            <a:pPr marL="457200" lvl="1" indent="0" algn="just">
              <a:lnSpc>
                <a:spcPct val="110000"/>
              </a:lnSpc>
              <a:buNone/>
            </a:pPr>
            <a:r>
              <a:rPr lang="pl-PL" sz="7200" i="1" u="sng" dirty="0"/>
              <a:t>Kryterium jest weryfikowane na podstawie zapisów O.2 i O.3 wniosku </a:t>
            </a:r>
            <a:r>
              <a:rPr lang="pl-PL" sz="7200" i="1" u="sng" dirty="0" smtClean="0"/>
              <a:t/>
            </a:r>
            <a:br>
              <a:rPr lang="pl-PL" sz="7200" i="1" u="sng" dirty="0" smtClean="0"/>
            </a:br>
            <a:r>
              <a:rPr lang="pl-PL" sz="7200" i="1" u="sng" dirty="0" smtClean="0"/>
              <a:t>o </a:t>
            </a:r>
            <a:r>
              <a:rPr lang="pl-PL" sz="7200" i="1" u="sng" dirty="0"/>
              <a:t>dofinansowanie. </a:t>
            </a:r>
            <a:endParaRPr lang="pl-PL" sz="7200" i="1" u="sng" dirty="0" smtClean="0"/>
          </a:p>
          <a:p>
            <a:pPr marL="0" indent="0" algn="just">
              <a:lnSpc>
                <a:spcPct val="120000"/>
              </a:lnSpc>
              <a:spcBef>
                <a:spcPts val="0"/>
              </a:spcBef>
              <a:buNone/>
            </a:pPr>
            <a:endParaRPr lang="pl-PL" sz="5200" b="1" i="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38</a:t>
            </a:fld>
            <a:endParaRPr lang="pl-PL">
              <a:solidFill>
                <a:prstClr val="black">
                  <a:tint val="75000"/>
                </a:prstClr>
              </a:solidFill>
            </a:endParaRPr>
          </a:p>
        </p:txBody>
      </p:sp>
    </p:spTree>
    <p:extLst>
      <p:ext uri="{BB962C8B-B14F-4D97-AF65-F5344CB8AC3E}">
        <p14:creationId xmlns="" xmlns:p14="http://schemas.microsoft.com/office/powerpoint/2010/main" val="1210594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marL="0" indent="0" algn="just">
              <a:lnSpc>
                <a:spcPct val="120000"/>
              </a:lnSpc>
              <a:spcBef>
                <a:spcPts val="0"/>
              </a:spcBef>
              <a:buNone/>
            </a:pPr>
            <a:r>
              <a:rPr lang="pl-PL" sz="1800" b="1" dirty="0">
                <a:solidFill>
                  <a:srgbClr val="FF0000"/>
                </a:solidFill>
              </a:rPr>
              <a:t>UWAGA!</a:t>
            </a:r>
            <a:endParaRPr lang="pl-PL" sz="1800" dirty="0"/>
          </a:p>
          <a:p>
            <a:pPr marL="0" indent="0" algn="just">
              <a:lnSpc>
                <a:spcPct val="120000"/>
              </a:lnSpc>
              <a:spcBef>
                <a:spcPts val="0"/>
              </a:spcBef>
              <a:buNone/>
            </a:pPr>
            <a:r>
              <a:rPr lang="pl-PL" sz="1800" b="1" i="1" dirty="0" smtClean="0"/>
              <a:t>W </a:t>
            </a:r>
            <a:r>
              <a:rPr lang="pl-PL" sz="1800" b="1" i="1" dirty="0"/>
              <a:t>odniesieniu do</a:t>
            </a:r>
            <a:r>
              <a:rPr lang="pl-PL" sz="1800" i="1" dirty="0"/>
              <a:t>:</a:t>
            </a:r>
          </a:p>
          <a:p>
            <a:pPr algn="just">
              <a:lnSpc>
                <a:spcPct val="120000"/>
              </a:lnSpc>
              <a:spcBef>
                <a:spcPts val="0"/>
              </a:spcBef>
              <a:buFont typeface="Symbol" panose="05050102010706020507" pitchFamily="18" charset="2"/>
              <a:buChar char=""/>
            </a:pPr>
            <a:r>
              <a:rPr lang="pl-PL" sz="1800" i="1" dirty="0" smtClean="0"/>
              <a:t>osób </a:t>
            </a:r>
            <a:r>
              <a:rPr lang="pl-PL" sz="1800" i="1" dirty="0"/>
              <a:t>będących w pieczy zastępczej i opuszczających tę pieczę, o których mowa </a:t>
            </a:r>
            <a:r>
              <a:rPr lang="pl-PL" sz="1800" i="1" dirty="0" smtClean="0"/>
              <a:t/>
            </a:r>
            <a:br>
              <a:rPr lang="pl-PL" sz="1800" i="1" dirty="0" smtClean="0"/>
            </a:br>
            <a:r>
              <a:rPr lang="pl-PL" sz="1800" i="1" dirty="0" smtClean="0"/>
              <a:t>w </a:t>
            </a:r>
            <a:r>
              <a:rPr lang="pl-PL" sz="1800" i="1" dirty="0"/>
              <a:t>ustawie o wspieraniu rodziny i systemie pieczy </a:t>
            </a:r>
            <a:r>
              <a:rPr lang="pl-PL" sz="1800" i="1" dirty="0" smtClean="0"/>
              <a:t>zastępczej,</a:t>
            </a:r>
          </a:p>
          <a:p>
            <a:pPr algn="just">
              <a:lnSpc>
                <a:spcPct val="120000"/>
              </a:lnSpc>
              <a:spcBef>
                <a:spcPts val="0"/>
              </a:spcBef>
              <a:buFont typeface="Symbol" panose="05050102010706020507" pitchFamily="18" charset="2"/>
              <a:buChar char=""/>
            </a:pPr>
            <a:r>
              <a:rPr lang="pl-PL" sz="1800" i="1" dirty="0" smtClean="0"/>
              <a:t>osób </a:t>
            </a:r>
            <a:r>
              <a:rPr lang="pl-PL" sz="1800" i="1" dirty="0"/>
              <a:t>nieletnich, wobec których zastosowano środki zapobiegania i zwalczania demoralizacji i przestępczości, o których mowa w ustawie o postępowaniu </a:t>
            </a:r>
            <a:r>
              <a:rPr lang="pl-PL" sz="1800" i="1" dirty="0" smtClean="0"/>
              <a:t/>
            </a:r>
            <a:br>
              <a:rPr lang="pl-PL" sz="1800" i="1" dirty="0" smtClean="0"/>
            </a:br>
            <a:r>
              <a:rPr lang="pl-PL" sz="1800" i="1" dirty="0" smtClean="0"/>
              <a:t>w </a:t>
            </a:r>
            <a:r>
              <a:rPr lang="pl-PL" sz="1800" i="1" dirty="0"/>
              <a:t>sprawach </a:t>
            </a:r>
            <a:r>
              <a:rPr lang="pl-PL" sz="1800" i="1" dirty="0" smtClean="0"/>
              <a:t>nieletnich,</a:t>
            </a:r>
          </a:p>
          <a:p>
            <a:pPr algn="just">
              <a:lnSpc>
                <a:spcPct val="120000"/>
              </a:lnSpc>
              <a:spcBef>
                <a:spcPts val="0"/>
              </a:spcBef>
              <a:buFont typeface="Symbol" panose="05050102010706020507" pitchFamily="18" charset="2"/>
              <a:buChar char=""/>
            </a:pPr>
            <a:r>
              <a:rPr lang="pl-PL" sz="1800" i="1" dirty="0" smtClean="0"/>
              <a:t>osób </a:t>
            </a:r>
            <a:r>
              <a:rPr lang="pl-PL" sz="1800" i="1" dirty="0"/>
              <a:t>przebywających w młodzieżowych ośrodkach wychowawczych i młodzieżowych ośrodkach socjoterapii, o których mowa w ustawie o systemie </a:t>
            </a:r>
            <a:r>
              <a:rPr lang="pl-PL" sz="1800" i="1" dirty="0" smtClean="0"/>
              <a:t>oświaty,</a:t>
            </a:r>
          </a:p>
          <a:p>
            <a:pPr algn="just">
              <a:lnSpc>
                <a:spcPct val="120000"/>
              </a:lnSpc>
              <a:spcBef>
                <a:spcPts val="0"/>
              </a:spcBef>
              <a:buFont typeface="Symbol" panose="05050102010706020507" pitchFamily="18" charset="2"/>
              <a:buChar char=""/>
            </a:pPr>
            <a:r>
              <a:rPr lang="pl-PL" sz="1800" i="1" dirty="0" smtClean="0"/>
              <a:t>dzieci </a:t>
            </a:r>
            <a:r>
              <a:rPr lang="pl-PL" sz="1800" i="1" dirty="0"/>
              <a:t>i młodzieży objętej wsparciem w ramach placówek wsparcia </a:t>
            </a:r>
            <a:r>
              <a:rPr lang="pl-PL" sz="1800" i="1" dirty="0" smtClean="0"/>
              <a:t>dziennego,</a:t>
            </a:r>
          </a:p>
          <a:p>
            <a:pPr algn="just">
              <a:lnSpc>
                <a:spcPct val="120000"/>
              </a:lnSpc>
              <a:spcBef>
                <a:spcPts val="0"/>
              </a:spcBef>
              <a:buFont typeface="Symbol" panose="05050102010706020507" pitchFamily="18" charset="2"/>
              <a:buChar char=""/>
            </a:pPr>
            <a:r>
              <a:rPr lang="pl-PL" sz="1800" i="1" dirty="0" smtClean="0"/>
              <a:t>osób </a:t>
            </a:r>
            <a:r>
              <a:rPr lang="pl-PL" sz="1800" i="1" dirty="0"/>
              <a:t>objętych usługami opiekuńczymi oraz </a:t>
            </a:r>
            <a:r>
              <a:rPr lang="pl-PL" sz="1800" i="1" dirty="0" smtClean="0"/>
              <a:t>asystenckimi</a:t>
            </a:r>
          </a:p>
          <a:p>
            <a:pPr marL="0" indent="0" algn="just">
              <a:lnSpc>
                <a:spcPct val="120000"/>
              </a:lnSpc>
              <a:spcBef>
                <a:spcPts val="0"/>
              </a:spcBef>
              <a:buNone/>
            </a:pPr>
            <a:r>
              <a:rPr lang="pl-PL" sz="1800" b="1" dirty="0">
                <a:solidFill>
                  <a:srgbClr val="FF0000"/>
                </a:solidFill>
              </a:rPr>
              <a:t>nie ma obowiązku stosowania kryteriów efektywności </a:t>
            </a:r>
            <a:r>
              <a:rPr lang="pl-PL" sz="1800" b="1" dirty="0" err="1">
                <a:solidFill>
                  <a:srgbClr val="FF0000"/>
                </a:solidFill>
              </a:rPr>
              <a:t>społeczno</a:t>
            </a:r>
            <a:r>
              <a:rPr lang="pl-PL" sz="1800" b="1" dirty="0">
                <a:solidFill>
                  <a:srgbClr val="FF0000"/>
                </a:solidFill>
              </a:rPr>
              <a:t> – zatrudnieniowej. </a:t>
            </a:r>
            <a:r>
              <a:rPr lang="pl-PL" sz="1800" dirty="0"/>
              <a:t>	</a:t>
            </a:r>
          </a:p>
          <a:p>
            <a:pPr marL="0" indent="0" algn="just">
              <a:lnSpc>
                <a:spcPct val="120000"/>
              </a:lnSpc>
              <a:spcBef>
                <a:spcPts val="0"/>
              </a:spcBef>
              <a:buNone/>
            </a:pPr>
            <a:endParaRPr lang="pl-PL" sz="1800" i="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39</a:t>
            </a:fld>
            <a:endParaRPr lang="pl-PL">
              <a:solidFill>
                <a:prstClr val="black">
                  <a:tint val="75000"/>
                </a:prstClr>
              </a:solidFill>
            </a:endParaRPr>
          </a:p>
        </p:txBody>
      </p:sp>
    </p:spTree>
    <p:extLst>
      <p:ext uri="{BB962C8B-B14F-4D97-AF65-F5344CB8AC3E}">
        <p14:creationId xmlns="" xmlns:p14="http://schemas.microsoft.com/office/powerpoint/2010/main" val="1295267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268760"/>
            <a:ext cx="7886700" cy="5112568"/>
          </a:xfrm>
        </p:spPr>
        <p:txBody>
          <a:bodyPr>
            <a:normAutofit fontScale="77500" lnSpcReduction="20000"/>
          </a:bodyPr>
          <a:lstStyle/>
          <a:p>
            <a:pPr marL="252000" algn="ctr">
              <a:spcBef>
                <a:spcPts val="0"/>
              </a:spcBef>
              <a:buNone/>
            </a:pPr>
            <a:r>
              <a:rPr lang="pl-PL" sz="2600" b="1" dirty="0"/>
              <a:t>Alokacja środków europejskich przeznaczona na konkurs </a:t>
            </a:r>
            <a:r>
              <a:rPr lang="pl-PL" sz="2600" b="1" dirty="0" smtClean="0"/>
              <a:t>wynosi:</a:t>
            </a:r>
            <a:endParaRPr lang="pl-PL" sz="2600" b="1" dirty="0"/>
          </a:p>
          <a:p>
            <a:pPr marL="252000" algn="ctr">
              <a:spcBef>
                <a:spcPts val="0"/>
              </a:spcBef>
              <a:buNone/>
            </a:pPr>
            <a:endParaRPr lang="pl-PL" sz="2600" b="1" dirty="0" smtClean="0"/>
          </a:p>
          <a:p>
            <a:pPr algn="ctr">
              <a:buNone/>
            </a:pPr>
            <a:r>
              <a:rPr lang="pl-PL" sz="2600" b="1" u="sng" dirty="0">
                <a:solidFill>
                  <a:srgbClr val="000000"/>
                </a:solidFill>
                <a:cs typeface="Arial" panose="020B0604020202020204" pitchFamily="34" charset="0"/>
              </a:rPr>
              <a:t>4 279 </a:t>
            </a:r>
            <a:r>
              <a:rPr lang="pl-PL" sz="2600" b="1" u="sng" dirty="0" smtClean="0">
                <a:solidFill>
                  <a:srgbClr val="000000"/>
                </a:solidFill>
                <a:cs typeface="Arial" panose="020B0604020202020204" pitchFamily="34" charset="0"/>
              </a:rPr>
              <a:t>726,00 </a:t>
            </a:r>
            <a:r>
              <a:rPr lang="pl-PL" sz="2600" b="1" u="sng" dirty="0" smtClean="0">
                <a:cs typeface="Arial" panose="020B0604020202020204" pitchFamily="34" charset="0"/>
              </a:rPr>
              <a:t>PLN </a:t>
            </a:r>
            <a:r>
              <a:rPr lang="pl-PL" sz="2600" u="sng" dirty="0" smtClean="0"/>
              <a:t>dla ZIT AJ</a:t>
            </a:r>
          </a:p>
          <a:p>
            <a:pPr algn="just">
              <a:lnSpc>
                <a:spcPct val="120000"/>
              </a:lnSpc>
            </a:pPr>
            <a:r>
              <a:rPr lang="pl-PL" sz="2600" b="1" dirty="0">
                <a:cs typeface="Arial" panose="020B0604020202020204" pitchFamily="34" charset="0"/>
              </a:rPr>
              <a:t>Maksymalny dopuszczalny poziom dofinansowania UE </a:t>
            </a:r>
            <a:r>
              <a:rPr lang="pl-PL" sz="2600" dirty="0">
                <a:cs typeface="Arial" panose="020B0604020202020204" pitchFamily="34" charset="0"/>
              </a:rPr>
              <a:t>wydatków kwalifikowalnych na poziomie projektu, zarówno </a:t>
            </a:r>
            <a:r>
              <a:rPr lang="pl-PL" sz="2600" dirty="0" smtClean="0">
                <a:cs typeface="Arial" panose="020B0604020202020204" pitchFamily="34" charset="0"/>
              </a:rPr>
              <a:t>dla </a:t>
            </a:r>
            <a:r>
              <a:rPr lang="pl-PL" sz="2600" dirty="0">
                <a:cs typeface="Arial" panose="020B0604020202020204" pitchFamily="34" charset="0"/>
              </a:rPr>
              <a:t>typu operacji 9.2.A., 9.2.B., jak i 9.2.C. wynosi 85</a:t>
            </a:r>
            <a:r>
              <a:rPr lang="pl-PL" sz="2600" dirty="0" smtClean="0">
                <a:cs typeface="Arial" panose="020B0604020202020204" pitchFamily="34" charset="0"/>
              </a:rPr>
              <a:t>%.</a:t>
            </a:r>
          </a:p>
          <a:p>
            <a:pPr algn="just">
              <a:lnSpc>
                <a:spcPct val="120000"/>
              </a:lnSpc>
            </a:pPr>
            <a:r>
              <a:rPr lang="pl-PL" sz="2600" b="1" u="sng" dirty="0">
                <a:cs typeface="Arial" panose="020B0604020202020204" pitchFamily="34" charset="0"/>
              </a:rPr>
              <a:t>Maksymalny poziom dofinansowania całkowitego </a:t>
            </a:r>
            <a:r>
              <a:rPr lang="pl-PL" sz="2600" u="sng" dirty="0">
                <a:cs typeface="Arial" panose="020B0604020202020204" pitchFamily="34" charset="0"/>
              </a:rPr>
              <a:t>wydatków kwalifikowalnych na poziomie projektu (środki UE i Budżetu Państwa) zarówno dla typu operacji 9.2. A., 9.2.B., jaki i 9.2.C. wynosi </a:t>
            </a:r>
            <a:r>
              <a:rPr lang="pl-PL" sz="2600" b="1" u="sng" dirty="0">
                <a:cs typeface="Arial" panose="020B0604020202020204" pitchFamily="34" charset="0"/>
              </a:rPr>
              <a:t>95</a:t>
            </a:r>
            <a:r>
              <a:rPr lang="pl-PL" sz="2600" b="1" u="sng" dirty="0" smtClean="0">
                <a:cs typeface="Arial" panose="020B0604020202020204" pitchFamily="34" charset="0"/>
              </a:rPr>
              <a:t>%.</a:t>
            </a:r>
          </a:p>
          <a:p>
            <a:pPr algn="just">
              <a:lnSpc>
                <a:spcPct val="120000"/>
              </a:lnSpc>
            </a:pPr>
            <a:r>
              <a:rPr lang="pl-PL" sz="2600" b="1" u="sng" dirty="0" smtClean="0">
                <a:cs typeface="Arial" panose="020B0604020202020204" pitchFamily="34" charset="0"/>
              </a:rPr>
              <a:t>Minimalny </a:t>
            </a:r>
            <a:r>
              <a:rPr lang="pl-PL" sz="2600" b="1" u="sng" dirty="0">
                <a:cs typeface="Arial" panose="020B0604020202020204" pitchFamily="34" charset="0"/>
              </a:rPr>
              <a:t>udział wkładu własnego </a:t>
            </a:r>
            <a:r>
              <a:rPr lang="pl-PL" sz="2600" u="sng" dirty="0">
                <a:cs typeface="Arial" panose="020B0604020202020204" pitchFamily="34" charset="0"/>
              </a:rPr>
              <a:t>Beneficjenta w ramach konkursu zarówno dla typu operacji 9.2. A., 9.2.B., jak i 9.2.C. wynosi 5</a:t>
            </a:r>
            <a:r>
              <a:rPr lang="pl-PL" sz="2600" u="sng" dirty="0" smtClean="0">
                <a:cs typeface="Arial" panose="020B0604020202020204" pitchFamily="34" charset="0"/>
              </a:rPr>
              <a:t>%.</a:t>
            </a:r>
          </a:p>
          <a:p>
            <a:pPr algn="just">
              <a:lnSpc>
                <a:spcPct val="120000"/>
              </a:lnSpc>
            </a:pPr>
            <a:r>
              <a:rPr lang="pl-PL" sz="2600" u="sng" dirty="0" smtClean="0">
                <a:cs typeface="Arial" panose="020B0604020202020204" pitchFamily="34" charset="0"/>
              </a:rPr>
              <a:t> </a:t>
            </a:r>
            <a:r>
              <a:rPr lang="pl-PL" sz="2600" b="1" u="sng" dirty="0" smtClean="0">
                <a:cs typeface="Arial" panose="020B0604020202020204" pitchFamily="34" charset="0"/>
              </a:rPr>
              <a:t>Minimalna </a:t>
            </a:r>
            <a:r>
              <a:rPr lang="pl-PL" sz="2600" b="1" u="sng" dirty="0">
                <a:cs typeface="Arial" panose="020B0604020202020204" pitchFamily="34" charset="0"/>
              </a:rPr>
              <a:t>wartość projektu, zarówno dla typu operacji 9.2.A., 9.2.B., </a:t>
            </a:r>
            <a:r>
              <a:rPr lang="pl-PL" sz="2600" b="1" u="sng" dirty="0" smtClean="0">
                <a:cs typeface="Arial" panose="020B0604020202020204" pitchFamily="34" charset="0"/>
              </a:rPr>
              <a:t/>
            </a:r>
            <a:br>
              <a:rPr lang="pl-PL" sz="2600" b="1" u="sng" dirty="0" smtClean="0">
                <a:cs typeface="Arial" panose="020B0604020202020204" pitchFamily="34" charset="0"/>
              </a:rPr>
            </a:br>
            <a:r>
              <a:rPr lang="pl-PL" sz="2600" b="1" u="sng" dirty="0" smtClean="0">
                <a:cs typeface="Arial" panose="020B0604020202020204" pitchFamily="34" charset="0"/>
              </a:rPr>
              <a:t>jak </a:t>
            </a:r>
            <a:r>
              <a:rPr lang="pl-PL" sz="2600" b="1" u="sng" dirty="0">
                <a:cs typeface="Arial" panose="020B0604020202020204" pitchFamily="34" charset="0"/>
              </a:rPr>
              <a:t>i 9.2.C. wynosi 50 000,00 </a:t>
            </a:r>
            <a:r>
              <a:rPr lang="pl-PL" sz="2600" b="1" u="sng" dirty="0" smtClean="0">
                <a:cs typeface="Arial" panose="020B0604020202020204" pitchFamily="34" charset="0"/>
              </a:rPr>
              <a:t>PLN</a:t>
            </a:r>
            <a:r>
              <a:rPr lang="pl-PL" sz="2600" u="sng" dirty="0" smtClean="0">
                <a:cs typeface="Arial" panose="020B0604020202020204" pitchFamily="34" charset="0"/>
              </a:rPr>
              <a:t> </a:t>
            </a:r>
            <a:endParaRPr lang="pl-PL" sz="2600" u="sng" dirty="0" smtClean="0">
              <a:cs typeface="Arial" panose="020B0604020202020204" pitchFamily="34" charset="0"/>
            </a:endParaRPr>
          </a:p>
          <a:p>
            <a:pPr algn="ctr">
              <a:buNone/>
            </a:pPr>
            <a:endParaRPr lang="pl-PL" sz="3100" dirty="0" smtClean="0">
              <a:latin typeface="+mj-lt"/>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a:t>
            </a:fld>
            <a:endParaRPr lang="pl-PL">
              <a:solidFill>
                <a:prstClr val="black">
                  <a:tint val="75000"/>
                </a:prstClr>
              </a:solidFill>
            </a:endParaRPr>
          </a:p>
        </p:txBody>
      </p:sp>
    </p:spTree>
    <p:extLst>
      <p:ext uri="{BB962C8B-B14F-4D97-AF65-F5344CB8AC3E}">
        <p14:creationId xmlns="" xmlns:p14="http://schemas.microsoft.com/office/powerpoint/2010/main" val="3563734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marL="457200" indent="-457200">
              <a:lnSpc>
                <a:spcPct val="70000"/>
              </a:lnSpc>
              <a:buFont typeface="+mj-lt"/>
              <a:buAutoNum type="arabicPeriod" startAt="4"/>
            </a:pPr>
            <a:r>
              <a:rPr lang="pl-PL" sz="2400" b="1" dirty="0"/>
              <a:t>Kryterium grupy docelowej</a:t>
            </a:r>
          </a:p>
          <a:p>
            <a:pPr lvl="1" algn="just">
              <a:buFont typeface="Wingdings" panose="05000000000000000000" pitchFamily="2" charset="2"/>
              <a:buChar char="Ø"/>
            </a:pPr>
            <a:r>
              <a:rPr lang="pl-PL" sz="1800" dirty="0"/>
              <a:t>Czy Wnioskodawca zakłada, że pierwszeństwo udziału w projekcie będą miały następujące grupy docelowe: </a:t>
            </a:r>
          </a:p>
          <a:p>
            <a:pPr lvl="2" algn="just">
              <a:buFont typeface="Symbol" panose="05050102010706020507" pitchFamily="18" charset="2"/>
              <a:buChar char=""/>
            </a:pPr>
            <a:r>
              <a:rPr lang="pl-PL" sz="1800" dirty="0" smtClean="0"/>
              <a:t>osoby </a:t>
            </a:r>
            <a:r>
              <a:rPr lang="pl-PL" sz="1800" dirty="0"/>
              <a:t>lub rodziny zagrożone ubóstwem lub wykluczeniem społecznym doświadczające wielokrotnego wykluczenia społecznego </a:t>
            </a:r>
            <a:r>
              <a:rPr lang="pl-PL" sz="1800" dirty="0" smtClean="0"/>
              <a:t>i/lub</a:t>
            </a:r>
          </a:p>
          <a:p>
            <a:pPr lvl="2" algn="just">
              <a:buFont typeface="Symbol" panose="05050102010706020507" pitchFamily="18" charset="2"/>
              <a:buChar char=""/>
            </a:pPr>
            <a:r>
              <a:rPr lang="pl-PL" sz="1800" dirty="0" smtClean="0"/>
              <a:t>osoby </a:t>
            </a:r>
            <a:r>
              <a:rPr lang="pl-PL" sz="1800" dirty="0"/>
              <a:t>o znacznym lub umiarkowanym stopniu niepełnosprawności oraz </a:t>
            </a:r>
            <a:r>
              <a:rPr lang="pl-PL" sz="1800" dirty="0" smtClean="0"/>
              <a:t/>
            </a:r>
            <a:br>
              <a:rPr lang="pl-PL" sz="1800" dirty="0" smtClean="0"/>
            </a:br>
            <a:r>
              <a:rPr lang="pl-PL" sz="1800" dirty="0" smtClean="0"/>
              <a:t>z </a:t>
            </a:r>
            <a:r>
              <a:rPr lang="pl-PL" sz="1800" dirty="0"/>
              <a:t>niepełnosprawnościami sprzężonymi, z niepełnosprawnością intelektualną oraz osoby z zaburzeniami psychicznymi i/lub </a:t>
            </a:r>
            <a:endParaRPr lang="pl-PL" sz="1800" dirty="0" smtClean="0"/>
          </a:p>
          <a:p>
            <a:pPr lvl="2" algn="just">
              <a:buFont typeface="Symbol" panose="05050102010706020507" pitchFamily="18" charset="2"/>
              <a:buChar char=""/>
            </a:pPr>
            <a:r>
              <a:rPr lang="pl-PL" sz="1800" dirty="0" smtClean="0"/>
              <a:t>osoby </a:t>
            </a:r>
            <a:r>
              <a:rPr lang="pl-PL" sz="1800" dirty="0"/>
              <a:t>korzystające z Programu Operacyjnego Pomoc Żywnościowa 2014-2020 (PO PŻ), a zakres wsparcia dla tych osób lub rodzin nie będzie powielał działań, które dana osoba lub rodzina otrzymała lub otrzymuje z PO PŻ </a:t>
            </a:r>
            <a:r>
              <a:rPr lang="pl-PL" sz="1800" dirty="0" smtClean="0"/>
              <a:t/>
            </a:r>
            <a:br>
              <a:rPr lang="pl-PL" sz="1800" dirty="0" smtClean="0"/>
            </a:br>
            <a:r>
              <a:rPr lang="pl-PL" sz="1800" dirty="0" smtClean="0"/>
              <a:t>w </a:t>
            </a:r>
            <a:r>
              <a:rPr lang="pl-PL" sz="1800" dirty="0"/>
              <a:t>ramach działań towarzyszących? </a:t>
            </a:r>
          </a:p>
          <a:p>
            <a:pPr marL="457200" lvl="1" indent="0" algn="just">
              <a:lnSpc>
                <a:spcPct val="100000"/>
              </a:lnSpc>
              <a:buNone/>
            </a:pPr>
            <a:r>
              <a:rPr lang="pl-PL" sz="1800" i="1" u="sng" dirty="0"/>
              <a:t>Kryterium jest weryfikowane na podstawie zapisów w części P wniosku </a:t>
            </a:r>
            <a:r>
              <a:rPr lang="pl-PL" sz="1800" i="1" u="sng" dirty="0" smtClean="0"/>
              <a:t/>
            </a:r>
            <a:br>
              <a:rPr lang="pl-PL" sz="1800" i="1" u="sng" dirty="0" smtClean="0"/>
            </a:br>
            <a:r>
              <a:rPr lang="pl-PL" sz="1800" i="1" u="sng" dirty="0" smtClean="0"/>
              <a:t>o </a:t>
            </a:r>
            <a:r>
              <a:rPr lang="pl-PL" sz="1800" i="1" u="sng" dirty="0"/>
              <a:t>dofinansowanie </a:t>
            </a:r>
            <a:r>
              <a:rPr lang="pl-PL" sz="1800" i="1" u="sng" dirty="0" smtClean="0"/>
              <a:t>projektu. Definicja </a:t>
            </a:r>
            <a:r>
              <a:rPr lang="pl-PL" sz="1800" i="1" u="sng" dirty="0"/>
              <a:t>osoby doświadczającej wielokrotnego wykluczenia społecznego zawarta jest w Rozdziale II, Podrozdziale 2, pkt. 5 </a:t>
            </a:r>
            <a:r>
              <a:rPr lang="pl-PL" sz="1800" i="1" u="sng" dirty="0" smtClean="0"/>
              <a:t>Regulaminu</a:t>
            </a:r>
            <a:r>
              <a:rPr lang="pl-PL" sz="1800" i="1" u="sng" dirty="0"/>
              <a:t>.</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40</a:t>
            </a:fld>
            <a:endParaRPr lang="pl-PL">
              <a:solidFill>
                <a:prstClr val="black">
                  <a:tint val="75000"/>
                </a:prstClr>
              </a:solidFill>
            </a:endParaRPr>
          </a:p>
        </p:txBody>
      </p:sp>
    </p:spTree>
    <p:extLst>
      <p:ext uri="{BB962C8B-B14F-4D97-AF65-F5344CB8AC3E}">
        <p14:creationId xmlns="" xmlns:p14="http://schemas.microsoft.com/office/powerpoint/2010/main" val="3252190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marL="457200" indent="-457200">
              <a:lnSpc>
                <a:spcPct val="70000"/>
              </a:lnSpc>
              <a:buFont typeface="+mj-lt"/>
              <a:buAutoNum type="arabicPeriod" startAt="5"/>
            </a:pPr>
            <a:r>
              <a:rPr lang="pl-PL" sz="2400" b="1" dirty="0"/>
              <a:t>Kryterium grupy </a:t>
            </a:r>
            <a:r>
              <a:rPr lang="pl-PL" sz="2400" b="1" dirty="0" smtClean="0"/>
              <a:t>docelowej (2)</a:t>
            </a:r>
            <a:endParaRPr lang="pl-PL" sz="2400" b="1" dirty="0"/>
          </a:p>
          <a:p>
            <a:pPr lvl="1" algn="just">
              <a:buFont typeface="Wingdings" panose="05000000000000000000" pitchFamily="2" charset="2"/>
              <a:buChar char="Ø"/>
            </a:pPr>
            <a:r>
              <a:rPr lang="pl-PL" sz="1800" dirty="0" smtClean="0"/>
              <a:t>Czy </a:t>
            </a:r>
            <a:r>
              <a:rPr lang="pl-PL" sz="1800" dirty="0"/>
              <a:t>w przypadku gdy Wnioskodawca zakłada realizację usług opiekuńczych </a:t>
            </a:r>
            <a:r>
              <a:rPr lang="pl-PL" sz="1800" dirty="0" smtClean="0"/>
              <a:t/>
            </a:r>
            <a:br>
              <a:rPr lang="pl-PL" sz="1800" dirty="0" smtClean="0"/>
            </a:br>
            <a:r>
              <a:rPr lang="pl-PL" sz="1800" dirty="0" smtClean="0"/>
              <a:t>lub </a:t>
            </a:r>
            <a:r>
              <a:rPr lang="pl-PL" sz="1800" dirty="0"/>
              <a:t>asystenckich, pierwszeństwo udziału w projekcie będą miały osoby </a:t>
            </a:r>
            <a:r>
              <a:rPr lang="pl-PL" sz="1800" dirty="0" smtClean="0"/>
              <a:t/>
            </a:r>
            <a:br>
              <a:rPr lang="pl-PL" sz="1800" dirty="0" smtClean="0"/>
            </a:br>
            <a:r>
              <a:rPr lang="pl-PL" sz="1800" dirty="0" smtClean="0"/>
              <a:t>z </a:t>
            </a:r>
            <a:r>
              <a:rPr lang="pl-PL" sz="1800" dirty="0"/>
              <a:t>niepełnosprawnościami i osoby niesamodzielne, których dochód nie przekracza 150% właściwego kryterium dochodowego (na osobę samotnie gospodarującą </a:t>
            </a:r>
            <a:r>
              <a:rPr lang="pl-PL" sz="1800" dirty="0" smtClean="0"/>
              <a:t/>
            </a:r>
            <a:br>
              <a:rPr lang="pl-PL" sz="1800" dirty="0" smtClean="0"/>
            </a:br>
            <a:r>
              <a:rPr lang="pl-PL" sz="1800" dirty="0" smtClean="0"/>
              <a:t>lub </a:t>
            </a:r>
            <a:r>
              <a:rPr lang="pl-PL" sz="1800" dirty="0"/>
              <a:t>na osobę w rodzinie), o których mowa w ustawie z dnia 12 marca 2004 r. </a:t>
            </a:r>
            <a:r>
              <a:rPr lang="pl-PL" sz="1800" dirty="0" smtClean="0"/>
              <a:t/>
            </a:r>
            <a:br>
              <a:rPr lang="pl-PL" sz="1800" dirty="0" smtClean="0"/>
            </a:br>
            <a:r>
              <a:rPr lang="pl-PL" sz="1800" dirty="0" smtClean="0"/>
              <a:t>o </a:t>
            </a:r>
            <a:r>
              <a:rPr lang="pl-PL" sz="1800" dirty="0"/>
              <a:t>pomocy społecznej</a:t>
            </a:r>
            <a:r>
              <a:rPr lang="pl-PL" sz="1800" dirty="0" smtClean="0"/>
              <a:t>?</a:t>
            </a:r>
          </a:p>
          <a:p>
            <a:pPr lvl="1" algn="just">
              <a:buFont typeface="Wingdings" panose="05000000000000000000" pitchFamily="2" charset="2"/>
              <a:buChar char="Ø"/>
            </a:pPr>
            <a:endParaRPr lang="pl-PL" sz="1800" dirty="0"/>
          </a:p>
          <a:p>
            <a:pPr marL="457200" lvl="1" indent="0" algn="just">
              <a:buNone/>
            </a:pPr>
            <a:r>
              <a:rPr lang="pl-PL" sz="1800" i="1" u="sng" dirty="0"/>
              <a:t>Kryterium jest weryfikowane na podstawie zapisów w części P wniosku </a:t>
            </a:r>
            <a:r>
              <a:rPr lang="pl-PL" sz="1800" i="1" u="sng" dirty="0" smtClean="0"/>
              <a:t/>
            </a:r>
            <a:br>
              <a:rPr lang="pl-PL" sz="1800" i="1" u="sng" dirty="0" smtClean="0"/>
            </a:br>
            <a:r>
              <a:rPr lang="pl-PL" sz="1800" i="1" u="sng" dirty="0" smtClean="0"/>
              <a:t>o </a:t>
            </a:r>
            <a:r>
              <a:rPr lang="pl-PL" sz="1800" i="1" u="sng" dirty="0"/>
              <a:t>dofinansowanie projektu. </a:t>
            </a:r>
            <a:r>
              <a:rPr lang="pl-PL" sz="1800" dirty="0"/>
              <a:t>	</a:t>
            </a:r>
          </a:p>
          <a:p>
            <a:pPr marL="457200" lvl="1" indent="0" algn="just">
              <a:buNone/>
            </a:pPr>
            <a:endParaRPr lang="pl-PL" sz="1800" dirty="0" smtClean="0"/>
          </a:p>
          <a:p>
            <a:pPr marL="0" indent="0" algn="just">
              <a:buNone/>
            </a:pPr>
            <a:endParaRPr lang="pl-PL" sz="1400" dirty="0" smtClean="0"/>
          </a:p>
          <a:p>
            <a:pPr marL="0" indent="0" algn="just">
              <a:buNone/>
            </a:pPr>
            <a:endParaRPr lang="pl-PL" sz="1400" dirty="0"/>
          </a:p>
          <a:p>
            <a:pPr marL="457200" lvl="1" indent="0" algn="ctr">
              <a:buNone/>
            </a:pPr>
            <a:r>
              <a:rPr lang="pl-PL" sz="1400" b="1" dirty="0" smtClean="0"/>
              <a:t>Wskazane </a:t>
            </a:r>
            <a:r>
              <a:rPr lang="pl-PL" sz="1400" b="1" dirty="0"/>
              <a:t>preferencje mają na celu włączenie do udziału w projekcie grup najbardziej narażonych </a:t>
            </a:r>
            <a:r>
              <a:rPr lang="pl-PL" sz="1400" b="1" dirty="0" smtClean="0"/>
              <a:t/>
            </a:r>
            <a:br>
              <a:rPr lang="pl-PL" sz="1400" b="1" dirty="0" smtClean="0"/>
            </a:br>
            <a:r>
              <a:rPr lang="pl-PL" sz="1400" b="1" dirty="0" smtClean="0"/>
              <a:t>na wykluczenie społeczne</a:t>
            </a:r>
            <a:r>
              <a:rPr lang="pl-PL" sz="1400" b="1" dirty="0"/>
              <a:t>, w tym osób, które z uwagi na niskie dochody mają ograniczoną możliwość korzystania z usług. </a:t>
            </a:r>
            <a:r>
              <a:rPr lang="pl-PL" sz="1400" dirty="0"/>
              <a:t>	</a:t>
            </a:r>
          </a:p>
          <a:p>
            <a:pPr marL="0" indent="0" algn="just">
              <a:buNone/>
            </a:pPr>
            <a:endParaRPr lang="pl-PL" sz="22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41</a:t>
            </a:fld>
            <a:endParaRPr lang="pl-PL">
              <a:solidFill>
                <a:prstClr val="black">
                  <a:tint val="75000"/>
                </a:prstClr>
              </a:solidFill>
            </a:endParaRPr>
          </a:p>
        </p:txBody>
      </p:sp>
    </p:spTree>
    <p:extLst>
      <p:ext uri="{BB962C8B-B14F-4D97-AF65-F5344CB8AC3E}">
        <p14:creationId xmlns="" xmlns:p14="http://schemas.microsoft.com/office/powerpoint/2010/main" val="815849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328810"/>
          </a:xfrm>
        </p:spPr>
        <p:txBody>
          <a:bodyPr>
            <a:normAutofit/>
          </a:bodyPr>
          <a:lstStyle/>
          <a:p>
            <a:pPr marL="457200" indent="-457200">
              <a:lnSpc>
                <a:spcPct val="70000"/>
              </a:lnSpc>
              <a:buFont typeface="+mj-lt"/>
              <a:buAutoNum type="arabicPeriod" startAt="6"/>
            </a:pPr>
            <a:r>
              <a:rPr lang="pl-PL" sz="2400" b="1" dirty="0" smtClean="0"/>
              <a:t>Kryterium trwałości</a:t>
            </a:r>
          </a:p>
          <a:p>
            <a:pPr lvl="1" algn="just">
              <a:buFont typeface="Wingdings" panose="05000000000000000000" pitchFamily="2" charset="2"/>
              <a:buChar char="Ø"/>
            </a:pPr>
            <a:r>
              <a:rPr lang="pl-PL" sz="1800" dirty="0"/>
              <a:t>Czy Wnioskodawca zadeklarował we wniosku o dofinansowanie trwałość miejsc świadczenia usług społecznych utworzonych w ramach projektu po jego zakończeniu co najmniej przez okres odpowiadający okresowi realizacji </a:t>
            </a:r>
            <a:r>
              <a:rPr lang="pl-PL" sz="1800" dirty="0" smtClean="0"/>
              <a:t>projektu?</a:t>
            </a:r>
          </a:p>
          <a:p>
            <a:pPr marL="0" indent="0" algn="just">
              <a:buNone/>
            </a:pPr>
            <a:endParaRPr lang="pl-PL" sz="2200" dirty="0"/>
          </a:p>
          <a:p>
            <a:pPr marL="457200" lvl="1" indent="0" algn="just">
              <a:buNone/>
            </a:pPr>
            <a:r>
              <a:rPr lang="pl-PL" sz="1800" i="1" u="sng" dirty="0"/>
              <a:t>Kryterium jest weryfikowane na podstawie zapisów w części R.3 wniosku </a:t>
            </a:r>
            <a:r>
              <a:rPr lang="pl-PL" sz="1800" i="1" u="sng" dirty="0" smtClean="0"/>
              <a:t/>
            </a:r>
            <a:br>
              <a:rPr lang="pl-PL" sz="1800" i="1" u="sng" dirty="0" smtClean="0"/>
            </a:br>
            <a:r>
              <a:rPr lang="pl-PL" sz="1800" i="1" u="sng" dirty="0" smtClean="0"/>
              <a:t>o </a:t>
            </a:r>
            <a:r>
              <a:rPr lang="pl-PL" sz="1800" i="1" u="sng" dirty="0"/>
              <a:t>dofinansowanie projektu.</a:t>
            </a:r>
          </a:p>
          <a:p>
            <a:pPr marL="0" indent="0" algn="just">
              <a:buNone/>
            </a:pPr>
            <a:endParaRPr lang="pl-PL" sz="1600" dirty="0"/>
          </a:p>
          <a:p>
            <a:pPr marL="0" indent="0" algn="just">
              <a:lnSpc>
                <a:spcPct val="100000"/>
              </a:lnSpc>
              <a:spcBef>
                <a:spcPts val="0"/>
              </a:spcBef>
              <a:buNone/>
            </a:pPr>
            <a:r>
              <a:rPr lang="pl-PL" sz="1600" b="1" i="1" dirty="0" smtClean="0"/>
              <a:t>Trwałość </a:t>
            </a:r>
            <a:r>
              <a:rPr lang="pl-PL" sz="1600" b="1" i="1" dirty="0"/>
              <a:t>dotyczy:</a:t>
            </a:r>
          </a:p>
          <a:p>
            <a:pPr algn="just">
              <a:lnSpc>
                <a:spcPct val="100000"/>
              </a:lnSpc>
              <a:spcBef>
                <a:spcPts val="0"/>
              </a:spcBef>
              <a:buFont typeface="Symbol" panose="05050102010706020507" pitchFamily="18" charset="2"/>
              <a:buChar char=""/>
            </a:pPr>
            <a:r>
              <a:rPr lang="pl-PL" sz="1600" i="1" dirty="0" smtClean="0"/>
              <a:t>utworzonych </a:t>
            </a:r>
            <a:r>
              <a:rPr lang="pl-PL" sz="1600" i="1" dirty="0"/>
              <a:t>w ramach projektu miejsc świadczenia usług asystenckich i </a:t>
            </a:r>
            <a:r>
              <a:rPr lang="pl-PL" sz="1600" i="1" dirty="0" smtClean="0"/>
              <a:t>opiekuńczych,</a:t>
            </a:r>
          </a:p>
          <a:p>
            <a:pPr algn="just">
              <a:lnSpc>
                <a:spcPct val="100000"/>
              </a:lnSpc>
              <a:spcBef>
                <a:spcPts val="0"/>
              </a:spcBef>
              <a:buFont typeface="Symbol" panose="05050102010706020507" pitchFamily="18" charset="2"/>
              <a:buChar char=""/>
            </a:pPr>
            <a:r>
              <a:rPr lang="pl-PL" sz="1600" i="1" dirty="0" smtClean="0"/>
              <a:t>utworzonych </a:t>
            </a:r>
            <a:r>
              <a:rPr lang="pl-PL" sz="1600" i="1" dirty="0"/>
              <a:t>w ramach projektu nowych placówek wsparcia </a:t>
            </a:r>
            <a:r>
              <a:rPr lang="pl-PL" sz="1600" i="1" dirty="0" smtClean="0"/>
              <a:t>dziennego,</a:t>
            </a:r>
          </a:p>
          <a:p>
            <a:pPr algn="just">
              <a:lnSpc>
                <a:spcPct val="100000"/>
              </a:lnSpc>
              <a:spcBef>
                <a:spcPts val="0"/>
              </a:spcBef>
              <a:buFont typeface="Symbol" panose="05050102010706020507" pitchFamily="18" charset="2"/>
              <a:buChar char=""/>
            </a:pPr>
            <a:r>
              <a:rPr lang="pl-PL" sz="1600" i="1" dirty="0" smtClean="0"/>
              <a:t>utworzonych </a:t>
            </a:r>
            <a:r>
              <a:rPr lang="pl-PL" sz="1600" i="1" dirty="0"/>
              <a:t>w ramach projektu miejsc świadczenia usług w mieszkaniach wspomaganych (zarówno miejsc tworzonych w nowych mieszkaniach, jak i już istniejących). </a:t>
            </a:r>
          </a:p>
          <a:p>
            <a:pPr marL="0" indent="0" algn="just">
              <a:lnSpc>
                <a:spcPct val="70000"/>
              </a:lnSpc>
              <a:buNone/>
            </a:pPr>
            <a:endParaRPr lang="pl-PL" sz="1400" i="1" dirty="0" smtClean="0"/>
          </a:p>
          <a:p>
            <a:pPr marL="0" indent="0" algn="just">
              <a:lnSpc>
                <a:spcPct val="70000"/>
              </a:lnSpc>
              <a:buNone/>
            </a:pPr>
            <a:r>
              <a:rPr lang="pl-PL" sz="1500" i="1" dirty="0" smtClean="0"/>
              <a:t>Trwałość </a:t>
            </a:r>
            <a:r>
              <a:rPr lang="pl-PL" sz="1500" i="1" dirty="0"/>
              <a:t>jest rozumiana jako instytucjonalna gotowość podmiotów do świadczenia usług. Powyższe oznacza, </a:t>
            </a:r>
            <a:r>
              <a:rPr lang="pl-PL" sz="1500" i="1" dirty="0" smtClean="0"/>
              <a:t/>
            </a:r>
            <a:br>
              <a:rPr lang="pl-PL" sz="1500" i="1" dirty="0" smtClean="0"/>
            </a:br>
            <a:r>
              <a:rPr lang="pl-PL" sz="1500" i="1" dirty="0" smtClean="0"/>
              <a:t>że w </a:t>
            </a:r>
            <a:r>
              <a:rPr lang="pl-PL" sz="1500" i="1" dirty="0"/>
              <a:t>przypadku wystąpienia popytu na usługę Beneficjent musi być gotowy do świadczenia usługi oferowanej </a:t>
            </a:r>
            <a:r>
              <a:rPr lang="pl-PL" sz="1500" i="1" dirty="0" smtClean="0"/>
              <a:t>w </a:t>
            </a:r>
            <a:r>
              <a:rPr lang="pl-PL" sz="1500" i="1" dirty="0"/>
              <a:t>ramach projektu. W przypadku niewystąpienia popytu na usługę nie ma konieczności zatrudnienia kadry, jednak </a:t>
            </a:r>
            <a:r>
              <a:rPr lang="pl-PL" sz="1500" i="1" dirty="0" smtClean="0"/>
              <a:t>w </a:t>
            </a:r>
            <a:r>
              <a:rPr lang="pl-PL" sz="1500" i="1" dirty="0"/>
              <a:t>przypadku wystąpienia popytu (zgłoszenia się po usługę) kadra ta musi być zatrudniona, a tym samym usługa uruchomiona. Aktualna informacja dotycząca liczby miejsc oferowanych przez podmiot po projekcie w okresie trwałości musi być obowiązkowo </a:t>
            </a:r>
            <a:r>
              <a:rPr lang="pl-PL" sz="1500" i="1" dirty="0" smtClean="0"/>
              <a:t>opublikowana </a:t>
            </a:r>
            <a:r>
              <a:rPr lang="pl-PL" sz="1500" i="1" dirty="0"/>
              <a:t>na stronie internetowej Beneficjenta. </a:t>
            </a:r>
            <a:endParaRPr lang="pl-PL" sz="1500" dirty="0"/>
          </a:p>
          <a:p>
            <a:pPr marL="0" indent="0">
              <a:lnSpc>
                <a:spcPct val="70000"/>
              </a:lnSpc>
              <a:buNone/>
            </a:pPr>
            <a:endParaRPr lang="pl-PL" sz="22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42</a:t>
            </a:fld>
            <a:endParaRPr lang="pl-PL">
              <a:solidFill>
                <a:prstClr val="black">
                  <a:tint val="75000"/>
                </a:prstClr>
              </a:solidFill>
            </a:endParaRPr>
          </a:p>
        </p:txBody>
      </p:sp>
    </p:spTree>
    <p:extLst>
      <p:ext uri="{BB962C8B-B14F-4D97-AF65-F5344CB8AC3E}">
        <p14:creationId xmlns="" xmlns:p14="http://schemas.microsoft.com/office/powerpoint/2010/main" val="38819086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328810"/>
          </a:xfrm>
        </p:spPr>
        <p:txBody>
          <a:bodyPr>
            <a:normAutofit/>
          </a:bodyPr>
          <a:lstStyle/>
          <a:p>
            <a:pPr marL="457200" indent="-457200">
              <a:lnSpc>
                <a:spcPct val="70000"/>
              </a:lnSpc>
              <a:buFont typeface="+mj-lt"/>
              <a:buAutoNum type="arabicPeriod" startAt="6"/>
            </a:pPr>
            <a:endParaRPr lang="pl-PL" sz="2400" b="1" dirty="0" smtClean="0"/>
          </a:p>
          <a:p>
            <a:pPr marL="457200" indent="-457200">
              <a:lnSpc>
                <a:spcPct val="70000"/>
              </a:lnSpc>
              <a:buFont typeface="+mj-lt"/>
              <a:buAutoNum type="arabicPeriod" startAt="7"/>
            </a:pPr>
            <a:r>
              <a:rPr lang="pl-PL" sz="2600" b="1" dirty="0" smtClean="0"/>
              <a:t>Kryterium liczby miejsc świadczenia usług</a:t>
            </a:r>
          </a:p>
          <a:p>
            <a:pPr lvl="1" algn="just">
              <a:buFont typeface="Wingdings" panose="05000000000000000000" pitchFamily="2" charset="2"/>
              <a:buChar char="Ø"/>
            </a:pPr>
            <a:r>
              <a:rPr lang="pl-PL" sz="1800" dirty="0"/>
              <a:t>Czy Wnioskodawca zapewnia, że wsparcie dla usług asystenckich/ opiekuńczych udzielone w ramach projektu doprowadzi do zwiększenia liczby miejsc świadczenia usług asystenckich/opiekuńczych prowadzonych przez danego Wnioskodawcę </a:t>
            </a:r>
            <a:r>
              <a:rPr lang="pl-PL" sz="1800" dirty="0" smtClean="0"/>
              <a:t/>
            </a:r>
            <a:br>
              <a:rPr lang="pl-PL" sz="1800" dirty="0" smtClean="0"/>
            </a:br>
            <a:r>
              <a:rPr lang="pl-PL" sz="1800" dirty="0" smtClean="0"/>
              <a:t>w </a:t>
            </a:r>
            <a:r>
              <a:rPr lang="pl-PL" sz="1800" dirty="0"/>
              <a:t>stosunku do danych za rok poprzedzający rok rozpoczęcia realizacji projektu?</a:t>
            </a:r>
          </a:p>
          <a:p>
            <a:pPr marL="457200" lvl="1" indent="0" algn="just">
              <a:buNone/>
            </a:pPr>
            <a:endParaRPr lang="pl-PL" sz="1800" i="1" u="sng" dirty="0"/>
          </a:p>
          <a:p>
            <a:pPr marL="457200" lvl="1" indent="0" algn="just">
              <a:buNone/>
            </a:pPr>
            <a:r>
              <a:rPr lang="pl-PL" sz="1800" i="1" u="sng" dirty="0"/>
              <a:t>Kryterium jest weryfikowane na podstawie zapisów w części R wniosku </a:t>
            </a:r>
            <a:r>
              <a:rPr lang="pl-PL" sz="1800" i="1" u="sng" dirty="0" smtClean="0"/>
              <a:t/>
            </a:r>
            <a:br>
              <a:rPr lang="pl-PL" sz="1800" i="1" u="sng" dirty="0" smtClean="0"/>
            </a:br>
            <a:r>
              <a:rPr lang="pl-PL" sz="1800" i="1" u="sng" dirty="0" smtClean="0"/>
              <a:t>o </a:t>
            </a:r>
            <a:r>
              <a:rPr lang="pl-PL" sz="1800" i="1" u="sng" dirty="0"/>
              <a:t>dofinansowanie projektu. </a:t>
            </a:r>
            <a:r>
              <a:rPr lang="pl-PL" sz="1200" dirty="0"/>
              <a:t>	</a:t>
            </a:r>
          </a:p>
          <a:p>
            <a:pPr marL="0" indent="0" algn="just">
              <a:buNone/>
            </a:pPr>
            <a:endParaRPr lang="pl-PL" sz="1600" dirty="0"/>
          </a:p>
          <a:p>
            <a:pPr marL="0" indent="0">
              <a:lnSpc>
                <a:spcPct val="70000"/>
              </a:lnSpc>
              <a:buNone/>
            </a:pPr>
            <a:endParaRPr lang="pl-PL" sz="22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43</a:t>
            </a:fld>
            <a:endParaRPr lang="pl-PL">
              <a:solidFill>
                <a:prstClr val="black">
                  <a:tint val="75000"/>
                </a:prstClr>
              </a:solidFill>
            </a:endParaRPr>
          </a:p>
        </p:txBody>
      </p:sp>
    </p:spTree>
    <p:extLst>
      <p:ext uri="{BB962C8B-B14F-4D97-AF65-F5344CB8AC3E}">
        <p14:creationId xmlns="" xmlns:p14="http://schemas.microsoft.com/office/powerpoint/2010/main" val="3780153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86862" y="1124744"/>
            <a:ext cx="8505617" cy="5112568"/>
          </a:xfrm>
        </p:spPr>
        <p:txBody>
          <a:bodyPr>
            <a:normAutofit fontScale="92500" lnSpcReduction="10000"/>
          </a:bodyPr>
          <a:lstStyle/>
          <a:p>
            <a:pPr marL="514350" indent="-514350">
              <a:buFont typeface="+mj-lt"/>
              <a:buAutoNum type="arabicPeriod" startAt="8"/>
            </a:pPr>
            <a:r>
              <a:rPr lang="pl-PL" sz="2600" b="1" dirty="0"/>
              <a:t>Kryterium formy wsparcia </a:t>
            </a:r>
            <a:r>
              <a:rPr lang="pl-PL" sz="2400" dirty="0"/>
              <a:t>	</a:t>
            </a:r>
            <a:endParaRPr lang="pl-PL" sz="800" dirty="0"/>
          </a:p>
          <a:p>
            <a:pPr lvl="1" algn="just">
              <a:buFont typeface="Wingdings" panose="05000000000000000000" pitchFamily="2" charset="2"/>
              <a:buChar char="Ø"/>
            </a:pPr>
            <a:r>
              <a:rPr lang="pl-PL" sz="1900" dirty="0" smtClean="0"/>
              <a:t>Czy </a:t>
            </a:r>
            <a:r>
              <a:rPr lang="pl-PL" sz="1900" dirty="0"/>
              <a:t>w przypadku, gdy Wnioskodawca zakłada udzielanie wsparcia w ramach placówki wsparcia dziennego w formie opiekuńczej oraz pracy podwórkowej przewidziano realizację zajęć rozwijających co najmniej 2 z 8 kompetencji kluczowych tj.:</a:t>
            </a:r>
          </a:p>
          <a:p>
            <a:pPr lvl="2" algn="just">
              <a:buFont typeface="Symbol" panose="05050102010706020507" pitchFamily="18" charset="2"/>
              <a:buChar char=""/>
            </a:pPr>
            <a:r>
              <a:rPr lang="pl-PL" sz="1900" dirty="0" smtClean="0"/>
              <a:t>porozumiewanie </a:t>
            </a:r>
            <a:r>
              <a:rPr lang="pl-PL" sz="1900" dirty="0"/>
              <a:t>się w języku </a:t>
            </a:r>
            <a:r>
              <a:rPr lang="pl-PL" sz="1900" dirty="0" smtClean="0"/>
              <a:t>ojczystym;</a:t>
            </a:r>
          </a:p>
          <a:p>
            <a:pPr lvl="2" algn="just">
              <a:buFont typeface="Symbol" panose="05050102010706020507" pitchFamily="18" charset="2"/>
              <a:buChar char=""/>
            </a:pPr>
            <a:r>
              <a:rPr lang="pl-PL" sz="1900" dirty="0" smtClean="0"/>
              <a:t>porozumiewanie </a:t>
            </a:r>
            <a:r>
              <a:rPr lang="pl-PL" sz="1900" dirty="0"/>
              <a:t>się w językach </a:t>
            </a:r>
            <a:r>
              <a:rPr lang="pl-PL" sz="1900" dirty="0" smtClean="0"/>
              <a:t>obcych;</a:t>
            </a:r>
          </a:p>
          <a:p>
            <a:pPr lvl="2" algn="just">
              <a:buFont typeface="Symbol" panose="05050102010706020507" pitchFamily="18" charset="2"/>
              <a:buChar char=""/>
            </a:pPr>
            <a:r>
              <a:rPr lang="pl-PL" sz="1900" dirty="0" smtClean="0"/>
              <a:t>kompetencje </a:t>
            </a:r>
            <a:r>
              <a:rPr lang="pl-PL" sz="1900" dirty="0"/>
              <a:t>matematyczne i podstawowe kompetencje naukowo – </a:t>
            </a:r>
            <a:r>
              <a:rPr lang="pl-PL" sz="1900" dirty="0" smtClean="0"/>
              <a:t>techniczne;</a:t>
            </a:r>
          </a:p>
          <a:p>
            <a:pPr lvl="2" algn="just">
              <a:buFont typeface="Symbol" panose="05050102010706020507" pitchFamily="18" charset="2"/>
              <a:buChar char=""/>
            </a:pPr>
            <a:r>
              <a:rPr lang="pl-PL" sz="1900" dirty="0" smtClean="0"/>
              <a:t>kompetencje informatyczne;</a:t>
            </a:r>
          </a:p>
          <a:p>
            <a:pPr lvl="2" algn="just">
              <a:buFont typeface="Symbol" panose="05050102010706020507" pitchFamily="18" charset="2"/>
              <a:buChar char=""/>
            </a:pPr>
            <a:r>
              <a:rPr lang="pl-PL" sz="1900" dirty="0" smtClean="0"/>
              <a:t>umiejętność </a:t>
            </a:r>
            <a:r>
              <a:rPr lang="pl-PL" sz="1900" dirty="0"/>
              <a:t>uczenia </a:t>
            </a:r>
            <a:r>
              <a:rPr lang="pl-PL" sz="1900" dirty="0" smtClean="0"/>
              <a:t>się;</a:t>
            </a:r>
          </a:p>
          <a:p>
            <a:pPr lvl="2" algn="just">
              <a:buFont typeface="Symbol" panose="05050102010706020507" pitchFamily="18" charset="2"/>
              <a:buChar char=""/>
            </a:pPr>
            <a:r>
              <a:rPr lang="pl-PL" sz="1900" dirty="0" smtClean="0"/>
              <a:t>kompetencje </a:t>
            </a:r>
            <a:r>
              <a:rPr lang="pl-PL" sz="1900" dirty="0"/>
              <a:t>społeczne i </a:t>
            </a:r>
            <a:r>
              <a:rPr lang="pl-PL" sz="1900" dirty="0" smtClean="0"/>
              <a:t>obywatelskie;</a:t>
            </a:r>
          </a:p>
          <a:p>
            <a:pPr lvl="2" algn="just">
              <a:buFont typeface="Symbol" panose="05050102010706020507" pitchFamily="18" charset="2"/>
              <a:buChar char=""/>
            </a:pPr>
            <a:r>
              <a:rPr lang="pl-PL" sz="1900" dirty="0" smtClean="0"/>
              <a:t>inicjatywność </a:t>
            </a:r>
            <a:r>
              <a:rPr lang="pl-PL" sz="1900" dirty="0"/>
              <a:t>i </a:t>
            </a:r>
            <a:r>
              <a:rPr lang="pl-PL" sz="1900" dirty="0" smtClean="0"/>
              <a:t>przedsiębiorczość;</a:t>
            </a:r>
          </a:p>
          <a:p>
            <a:pPr lvl="2" algn="just">
              <a:buFont typeface="Symbol" panose="05050102010706020507" pitchFamily="18" charset="2"/>
              <a:buChar char=""/>
            </a:pPr>
            <a:r>
              <a:rPr lang="pl-PL" sz="1900" dirty="0" smtClean="0"/>
              <a:t>świadomość </a:t>
            </a:r>
            <a:r>
              <a:rPr lang="pl-PL" sz="1900" dirty="0"/>
              <a:t>i ekspresja kulturalna</a:t>
            </a:r>
            <a:r>
              <a:rPr lang="pl-PL" sz="1800" dirty="0" smtClean="0"/>
              <a:t>? </a:t>
            </a:r>
          </a:p>
          <a:p>
            <a:pPr marL="457200" lvl="1" indent="0" algn="just">
              <a:buNone/>
            </a:pPr>
            <a:endParaRPr lang="pl-PL" sz="2000" dirty="0"/>
          </a:p>
          <a:p>
            <a:pPr>
              <a:buNone/>
            </a:pPr>
            <a:endParaRPr lang="en-US" sz="2000" dirty="0"/>
          </a:p>
          <a:p>
            <a:pPr marL="457200" lvl="1" indent="0" algn="just">
              <a:lnSpc>
                <a:spcPct val="100000"/>
              </a:lnSpc>
              <a:buNone/>
            </a:pPr>
            <a:r>
              <a:rPr lang="pl-PL" sz="1800" i="1" u="sng" dirty="0"/>
              <a:t>Kryterium jest weryfikowane na podstawie zapisów w części R wniosku </a:t>
            </a:r>
            <a:br>
              <a:rPr lang="pl-PL" sz="1800" i="1" u="sng" dirty="0"/>
            </a:br>
            <a:r>
              <a:rPr lang="pl-PL" sz="1800" i="1" u="sng" dirty="0"/>
              <a:t>o dofinansowanie. </a:t>
            </a:r>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44</a:t>
            </a:fld>
            <a:endParaRPr lang="pl-PL">
              <a:solidFill>
                <a:prstClr val="black">
                  <a:tint val="75000"/>
                </a:prstClr>
              </a:solidFill>
            </a:endParaRPr>
          </a:p>
        </p:txBody>
      </p:sp>
    </p:spTree>
    <p:extLst>
      <p:ext uri="{BB962C8B-B14F-4D97-AF65-F5344CB8AC3E}">
        <p14:creationId xmlns="" xmlns:p14="http://schemas.microsoft.com/office/powerpoint/2010/main" val="8181003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11451" y="1028028"/>
            <a:ext cx="8568952" cy="5112568"/>
          </a:xfrm>
        </p:spPr>
        <p:txBody>
          <a:bodyPr>
            <a:normAutofit/>
          </a:bodyPr>
          <a:lstStyle/>
          <a:p>
            <a:pPr marL="514350" indent="-514350">
              <a:buFont typeface="+mj-lt"/>
              <a:buAutoNum type="arabicPeriod" startAt="9"/>
            </a:pPr>
            <a:r>
              <a:rPr lang="pl-PL" sz="2400" b="1" dirty="0" smtClean="0"/>
              <a:t>Kryterium </a:t>
            </a:r>
            <a:r>
              <a:rPr lang="pl-PL" sz="2400" b="1" dirty="0"/>
              <a:t>współpracy</a:t>
            </a:r>
            <a:r>
              <a:rPr lang="pl-PL" sz="2400" dirty="0"/>
              <a:t>	</a:t>
            </a:r>
          </a:p>
          <a:p>
            <a:pPr lvl="1" algn="just">
              <a:buFont typeface="Wingdings" panose="05000000000000000000" pitchFamily="2" charset="2"/>
              <a:buChar char="Ø"/>
            </a:pPr>
            <a:r>
              <a:rPr lang="pl-PL" sz="1800" dirty="0" smtClean="0"/>
              <a:t>Czy </a:t>
            </a:r>
            <a:r>
              <a:rPr lang="pl-PL" sz="1800" dirty="0"/>
              <a:t>w przypadku, gdy Wnioskodawca zakłada udzielanie wsparcia na rzecz osób, które są w wieku aktywności zawodowej i są zdolne do podjęcia zatrudnienia, zobowiązał się we wniosku o dofinansowanie do zawiązania współpracy </a:t>
            </a:r>
            <a:r>
              <a:rPr lang="pl-PL" sz="1800" dirty="0" smtClean="0"/>
              <a:t/>
            </a:r>
            <a:br>
              <a:rPr lang="pl-PL" sz="1800" dirty="0" smtClean="0"/>
            </a:br>
            <a:r>
              <a:rPr lang="pl-PL" sz="1800" dirty="0" smtClean="0"/>
              <a:t>z </a:t>
            </a:r>
            <a:r>
              <a:rPr lang="pl-PL" sz="1800" dirty="0"/>
              <a:t>Ośrodkiem Wsparcia Ekonomii Społecznej, który funkcjonuje </a:t>
            </a:r>
            <a:r>
              <a:rPr lang="pl-PL" sz="1800" dirty="0" smtClean="0"/>
              <a:t>na </a:t>
            </a:r>
            <a:r>
              <a:rPr lang="pl-PL" sz="1800" dirty="0"/>
              <a:t>obszarze realizacji projektu?</a:t>
            </a:r>
          </a:p>
          <a:p>
            <a:pPr marL="457200" lvl="1" indent="0" algn="just">
              <a:lnSpc>
                <a:spcPct val="100000"/>
              </a:lnSpc>
              <a:buNone/>
            </a:pPr>
            <a:endParaRPr lang="pl-PL" sz="2000" dirty="0"/>
          </a:p>
          <a:p>
            <a:pPr marL="457200" lvl="1" indent="0" algn="just">
              <a:lnSpc>
                <a:spcPct val="100000"/>
              </a:lnSpc>
              <a:buNone/>
            </a:pPr>
            <a:r>
              <a:rPr lang="pl-PL" sz="1800" i="1" u="sng" dirty="0" smtClean="0"/>
              <a:t>Kryterium </a:t>
            </a:r>
            <a:r>
              <a:rPr lang="pl-PL" sz="1800" i="1" u="sng" dirty="0"/>
              <a:t>jest weryfikowane na podstawie zapisów w treści wniosku </a:t>
            </a:r>
            <a:r>
              <a:rPr lang="pl-PL" sz="1800" i="1" u="sng" dirty="0" smtClean="0"/>
              <a:t/>
            </a:r>
            <a:br>
              <a:rPr lang="pl-PL" sz="1800" i="1" u="sng" dirty="0" smtClean="0"/>
            </a:br>
            <a:r>
              <a:rPr lang="pl-PL" sz="1800" i="1" u="sng" dirty="0" smtClean="0"/>
              <a:t>o </a:t>
            </a:r>
            <a:r>
              <a:rPr lang="pl-PL" sz="1800" i="1" u="sng" dirty="0"/>
              <a:t>dofinansowanie projektu.</a:t>
            </a:r>
            <a:endParaRPr lang="pl-PL" sz="1800" dirty="0" smtClean="0"/>
          </a:p>
          <a:p>
            <a:pPr>
              <a:buNone/>
            </a:pPr>
            <a:endParaRPr lang="pl-PL" sz="1800" dirty="0" smtClean="0"/>
          </a:p>
          <a:p>
            <a:pPr marL="0" algn="just">
              <a:buNone/>
            </a:pPr>
            <a:r>
              <a:rPr lang="pl-PL" sz="1600" i="1" dirty="0"/>
              <a:t>Przez współpracę należy rozumieć wymianę informacji pomiędzy Beneficjentem a </a:t>
            </a:r>
            <a:r>
              <a:rPr lang="pl-PL" sz="1600" i="1" dirty="0" smtClean="0"/>
              <a:t>OWES nt</a:t>
            </a:r>
            <a:r>
              <a:rPr lang="pl-PL" sz="1600" i="1" dirty="0"/>
              <a:t>. działań podejmowanych w projekcie (przekazanie informacji w zakresie opisu projektu, grupy docelowej, głównych działań, okresu jego trwania, planowanym okresie rekrutacji uczestników). OWES powinien w odpowiedzi przedstawić zakres swoich działań, w tym ofertę, z której potencjalnie mogliby skorzystać uczestnicy projektu. 	</a:t>
            </a:r>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45</a:t>
            </a:fld>
            <a:endParaRPr lang="pl-PL">
              <a:solidFill>
                <a:prstClr val="black">
                  <a:tint val="75000"/>
                </a:prstClr>
              </a:solidFill>
            </a:endParaRPr>
          </a:p>
        </p:txBody>
      </p:sp>
    </p:spTree>
    <p:extLst>
      <p:ext uri="{BB962C8B-B14F-4D97-AF65-F5344CB8AC3E}">
        <p14:creationId xmlns="" xmlns:p14="http://schemas.microsoft.com/office/powerpoint/2010/main" val="2907235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11451" y="1028028"/>
            <a:ext cx="8568952" cy="5112568"/>
          </a:xfrm>
        </p:spPr>
        <p:txBody>
          <a:bodyPr>
            <a:normAutofit/>
          </a:bodyPr>
          <a:lstStyle/>
          <a:p>
            <a:pPr marL="514350" indent="-514350">
              <a:buFont typeface="+mj-lt"/>
              <a:buAutoNum type="arabicPeriod" startAt="10"/>
            </a:pPr>
            <a:r>
              <a:rPr lang="pl-PL" sz="2400" b="1" dirty="0" smtClean="0"/>
              <a:t>Kryterium </a:t>
            </a:r>
            <a:r>
              <a:rPr lang="pl-PL" sz="2400" b="1" dirty="0"/>
              <a:t>współpracy z właściwą jednostką organizacyjną pomocy społecznej</a:t>
            </a:r>
            <a:r>
              <a:rPr lang="pl-PL" sz="2400" dirty="0"/>
              <a:t>	</a:t>
            </a:r>
          </a:p>
          <a:p>
            <a:pPr lvl="1" algn="just">
              <a:buFont typeface="Wingdings" panose="05000000000000000000" pitchFamily="2" charset="2"/>
              <a:buChar char="Ø"/>
            </a:pPr>
            <a:r>
              <a:rPr lang="pl-PL" sz="1900" dirty="0" smtClean="0"/>
              <a:t>Czy </a:t>
            </a:r>
            <a:r>
              <a:rPr lang="pl-PL" sz="1900" dirty="0"/>
              <a:t>Wnioskodawca zobowiązał się nawiązać współpracę z właściwą terytorialnie jednostką organizacyjną pomocy społecznej (tj. OPS, PCPR) w celu co najmniej przekazania jej ogólnej informacji o realizowanym projekcie </a:t>
            </a:r>
            <a:r>
              <a:rPr lang="pl-PL" sz="1900" dirty="0" smtClean="0"/>
              <a:t/>
            </a:r>
            <a:br>
              <a:rPr lang="pl-PL" sz="1900" dirty="0" smtClean="0"/>
            </a:br>
            <a:r>
              <a:rPr lang="pl-PL" sz="1900" dirty="0" smtClean="0"/>
              <a:t>(</a:t>
            </a:r>
            <a:r>
              <a:rPr lang="pl-PL" sz="1900" dirty="0"/>
              <a:t>cele, działania, opis grupy docelowej, okres rekrutacji)?</a:t>
            </a:r>
            <a:endParaRPr lang="pl-PL" sz="2000" dirty="0"/>
          </a:p>
          <a:p>
            <a:pPr marL="457200" lvl="1" indent="0" algn="just">
              <a:lnSpc>
                <a:spcPct val="100000"/>
              </a:lnSpc>
              <a:buNone/>
            </a:pPr>
            <a:endParaRPr lang="pl-PL" sz="1800" i="1" u="sng" dirty="0" smtClean="0"/>
          </a:p>
          <a:p>
            <a:pPr marL="457200" lvl="1" indent="0" algn="just">
              <a:lnSpc>
                <a:spcPct val="100000"/>
              </a:lnSpc>
              <a:buNone/>
            </a:pPr>
            <a:r>
              <a:rPr lang="pl-PL" sz="1800" i="1" u="sng" dirty="0" smtClean="0"/>
              <a:t>Kryterium </a:t>
            </a:r>
            <a:r>
              <a:rPr lang="pl-PL" sz="1800" i="1" u="sng" dirty="0"/>
              <a:t>jest weryfikowane na podstawie zapisów w treści wniosku </a:t>
            </a:r>
            <a:r>
              <a:rPr lang="pl-PL" sz="1800" i="1" u="sng" dirty="0" smtClean="0"/>
              <a:t/>
            </a:r>
            <a:br>
              <a:rPr lang="pl-PL" sz="1800" i="1" u="sng" dirty="0" smtClean="0"/>
            </a:br>
            <a:r>
              <a:rPr lang="pl-PL" sz="1800" i="1" u="sng" dirty="0" smtClean="0"/>
              <a:t>o </a:t>
            </a:r>
            <a:r>
              <a:rPr lang="pl-PL" sz="1800" i="1" u="sng" dirty="0"/>
              <a:t>dofinansowanie projektu.</a:t>
            </a: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46</a:t>
            </a:fld>
            <a:endParaRPr lang="pl-PL">
              <a:solidFill>
                <a:prstClr val="black">
                  <a:tint val="75000"/>
                </a:prstClr>
              </a:solidFill>
            </a:endParaRPr>
          </a:p>
        </p:txBody>
      </p:sp>
    </p:spTree>
    <p:extLst>
      <p:ext uri="{BB962C8B-B14F-4D97-AF65-F5344CB8AC3E}">
        <p14:creationId xmlns="" xmlns:p14="http://schemas.microsoft.com/office/powerpoint/2010/main" val="3056166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11451" y="1028028"/>
            <a:ext cx="8568952" cy="5112568"/>
          </a:xfrm>
        </p:spPr>
        <p:txBody>
          <a:bodyPr>
            <a:normAutofit/>
          </a:bodyPr>
          <a:lstStyle/>
          <a:p>
            <a:pPr marL="514350" indent="-514350">
              <a:buFont typeface="+mj-lt"/>
              <a:buAutoNum type="arabicPeriod" startAt="11"/>
            </a:pPr>
            <a:r>
              <a:rPr lang="pl-PL" sz="2400" b="1" dirty="0" smtClean="0"/>
              <a:t>Kryterium </a:t>
            </a:r>
            <a:r>
              <a:rPr lang="pl-PL" sz="2400" b="1" dirty="0"/>
              <a:t>sposobu realizacji projektu</a:t>
            </a:r>
            <a:r>
              <a:rPr lang="pl-PL" sz="2400" dirty="0"/>
              <a:t>	</a:t>
            </a:r>
            <a:endParaRPr lang="pl-PL" sz="800" dirty="0"/>
          </a:p>
          <a:p>
            <a:pPr lvl="1" algn="just">
              <a:lnSpc>
                <a:spcPct val="110000"/>
              </a:lnSpc>
              <a:buFont typeface="Wingdings" panose="05000000000000000000" pitchFamily="2" charset="2"/>
              <a:buChar char="Ø"/>
            </a:pPr>
            <a:r>
              <a:rPr lang="pl-PL" sz="1900" dirty="0"/>
              <a:t>Czy Wnioskodawca zobowiązał się do udzielania wsparcia osobom niesamodzielnym zgodnie z </a:t>
            </a:r>
            <a:r>
              <a:rPr lang="pl-PL" sz="1900" i="1" dirty="0"/>
              <a:t>„Ogólnoeuropejskimi wytycznymi dotyczącymi przejścia od opieki instytucjonalnej do opieki świadczonej na poziomie lokalnych społeczności</a:t>
            </a:r>
            <a:r>
              <a:rPr lang="pl-PL" sz="1900" dirty="0"/>
              <a:t>” i dokumentem </a:t>
            </a:r>
            <a:r>
              <a:rPr lang="pl-PL" sz="1900" i="1" dirty="0"/>
              <a:t>„Wykorzystanie funduszy Unii Europejskiej w celu przejścia od opieki instytucjonalnej do opieki świadczonej na poziomie lokalnych społeczności – zestaw narzędzi</a:t>
            </a:r>
            <a:r>
              <a:rPr lang="pl-PL" sz="2100" i="1" dirty="0"/>
              <a:t>”? </a:t>
            </a:r>
            <a:r>
              <a:rPr lang="pl-PL" sz="2100" dirty="0"/>
              <a:t>	</a:t>
            </a:r>
          </a:p>
          <a:p>
            <a:pPr lvl="1" algn="just">
              <a:buFont typeface="Wingdings" panose="05000000000000000000" pitchFamily="2" charset="2"/>
              <a:buChar char="Ø"/>
            </a:pPr>
            <a:endParaRPr lang="pl-PL" sz="1800" i="1" u="sng" dirty="0" smtClean="0"/>
          </a:p>
          <a:p>
            <a:pPr marL="457200" lvl="1" indent="0" algn="just">
              <a:lnSpc>
                <a:spcPct val="100000"/>
              </a:lnSpc>
              <a:buNone/>
            </a:pPr>
            <a:r>
              <a:rPr lang="pl-PL" sz="1800" i="1" u="sng" dirty="0" smtClean="0"/>
              <a:t>Kryterium </a:t>
            </a:r>
            <a:r>
              <a:rPr lang="pl-PL" sz="1800" i="1" u="sng" dirty="0"/>
              <a:t>jest weryfikowane na podstawie oświadczenia Wnioskodawcy zawartego we wniosku o dofinansowanie projektu</a:t>
            </a:r>
            <a:r>
              <a:rPr lang="pl-PL" sz="1800" i="1" u="sng" dirty="0" smtClean="0"/>
              <a:t>.</a:t>
            </a:r>
          </a:p>
          <a:p>
            <a:pPr marL="457200" lvl="1" indent="0" algn="just">
              <a:lnSpc>
                <a:spcPct val="100000"/>
              </a:lnSpc>
              <a:buNone/>
            </a:pPr>
            <a:endParaRPr lang="pl-PL" sz="1800" i="1" u="sng" dirty="0"/>
          </a:p>
          <a:p>
            <a:pPr algn="just">
              <a:buFont typeface="Wingdings" panose="05000000000000000000" pitchFamily="2" charset="2"/>
              <a:buChar char="q"/>
            </a:pPr>
            <a:r>
              <a:rPr lang="pl-PL" sz="1500" dirty="0"/>
              <a:t>Ogólnoeuropejskie wytyczne dotyczące przejścia od opieki instytucjonalnej do opieki świadczonej </a:t>
            </a:r>
            <a:r>
              <a:rPr lang="pl-PL" sz="1500" dirty="0" smtClean="0"/>
              <a:t/>
            </a:r>
            <a:br>
              <a:rPr lang="pl-PL" sz="1500" dirty="0" smtClean="0"/>
            </a:br>
            <a:r>
              <a:rPr lang="pl-PL" sz="1500" dirty="0" smtClean="0"/>
              <a:t>na </a:t>
            </a:r>
            <a:r>
              <a:rPr lang="pl-PL" sz="1500" dirty="0"/>
              <a:t>poziomie lokalnych społeczności stanowią załącznik nr 21 do </a:t>
            </a:r>
            <a:r>
              <a:rPr lang="pl-PL" sz="1500" dirty="0" smtClean="0"/>
              <a:t>Regulaminu </a:t>
            </a:r>
            <a:r>
              <a:rPr lang="pl-PL" sz="1500" dirty="0"/>
              <a:t>konkursu. </a:t>
            </a:r>
            <a:endParaRPr lang="pl-PL" sz="1500" dirty="0" smtClean="0"/>
          </a:p>
          <a:p>
            <a:pPr algn="just">
              <a:buFont typeface="Wingdings" panose="05000000000000000000" pitchFamily="2" charset="2"/>
              <a:buChar char="q"/>
            </a:pPr>
            <a:r>
              <a:rPr lang="pl-PL" sz="1500" dirty="0" smtClean="0"/>
              <a:t>Dokument </a:t>
            </a:r>
            <a:r>
              <a:rPr lang="pl-PL" sz="1500" dirty="0"/>
              <a:t>„Wykorzystanie funduszy Unii Europejskiej w celu przejścia od opieki instytucjonalnej </a:t>
            </a:r>
            <a:r>
              <a:rPr lang="pl-PL" sz="1500" dirty="0" smtClean="0"/>
              <a:t/>
            </a:r>
            <a:br>
              <a:rPr lang="pl-PL" sz="1500" dirty="0" smtClean="0"/>
            </a:br>
            <a:r>
              <a:rPr lang="pl-PL" sz="1500" dirty="0" smtClean="0"/>
              <a:t>do </a:t>
            </a:r>
            <a:r>
              <a:rPr lang="pl-PL" sz="1500" dirty="0"/>
              <a:t>opieki świadczonej na poziomie lokalnych społeczności – zestaw narzędzi” stanowi załącznik nr 22 </a:t>
            </a:r>
            <a:r>
              <a:rPr lang="pl-PL" sz="1500" dirty="0" smtClean="0"/>
              <a:t/>
            </a:r>
            <a:br>
              <a:rPr lang="pl-PL" sz="1500" dirty="0" smtClean="0"/>
            </a:br>
            <a:r>
              <a:rPr lang="pl-PL" sz="1500" dirty="0" smtClean="0"/>
              <a:t>do Regulaminu </a:t>
            </a:r>
            <a:r>
              <a:rPr lang="pl-PL" sz="1500" dirty="0"/>
              <a:t>konkursu. </a:t>
            </a:r>
            <a:endParaRPr lang="pl-PL" sz="2400" dirty="0"/>
          </a:p>
          <a:p>
            <a:pPr marL="0" indent="0" algn="just">
              <a:lnSpc>
                <a:spcPct val="100000"/>
              </a:lnSpc>
              <a:buNone/>
            </a:pPr>
            <a:endParaRPr lang="pl-PL" sz="22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47</a:t>
            </a:fld>
            <a:endParaRPr lang="pl-PL">
              <a:solidFill>
                <a:prstClr val="black">
                  <a:tint val="75000"/>
                </a:prstClr>
              </a:solidFill>
            </a:endParaRPr>
          </a:p>
        </p:txBody>
      </p:sp>
    </p:spTree>
    <p:extLst>
      <p:ext uri="{BB962C8B-B14F-4D97-AF65-F5344CB8AC3E}">
        <p14:creationId xmlns="" xmlns:p14="http://schemas.microsoft.com/office/powerpoint/2010/main" val="1355589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623461E0-6814-4DE6-BB6B-FC3A09012AB1}" type="slidenum">
              <a:rPr lang="pl-PL" smtClean="0">
                <a:solidFill>
                  <a:prstClr val="black">
                    <a:tint val="75000"/>
                  </a:prstClr>
                </a:solidFill>
              </a:rPr>
              <a:pPr>
                <a:defRPr/>
              </a:pPr>
              <a:t>48</a:t>
            </a:fld>
            <a:endParaRPr lang="pl-PL">
              <a:solidFill>
                <a:prstClr val="black">
                  <a:tint val="75000"/>
                </a:prstClr>
              </a:solidFill>
            </a:endParaRPr>
          </a:p>
        </p:txBody>
      </p:sp>
      <p:sp>
        <p:nvSpPr>
          <p:cNvPr id="3" name="Prostokąt 2"/>
          <p:cNvSpPr/>
          <p:nvPr/>
        </p:nvSpPr>
        <p:spPr>
          <a:xfrm>
            <a:off x="701457" y="2644170"/>
            <a:ext cx="7916449" cy="1246495"/>
          </a:xfrm>
          <a:prstGeom prst="rect">
            <a:avLst/>
          </a:prstGeom>
        </p:spPr>
        <p:txBody>
          <a:bodyPr wrap="square">
            <a:spAutoFit/>
          </a:bodyPr>
          <a:lstStyle/>
          <a:p>
            <a:pPr marL="0" indent="0" algn="ctr">
              <a:buNone/>
            </a:pPr>
            <a:r>
              <a:rPr lang="pl-PL" sz="2400" b="1" dirty="0">
                <a:solidFill>
                  <a:srgbClr val="FF0000"/>
                </a:solidFill>
              </a:rPr>
              <a:t>UWAGA! </a:t>
            </a:r>
            <a:endParaRPr lang="pl-PL" sz="2400" b="1" dirty="0" smtClean="0">
              <a:solidFill>
                <a:srgbClr val="FF0000"/>
              </a:solidFill>
            </a:endParaRPr>
          </a:p>
          <a:p>
            <a:pPr marL="0" indent="0" algn="ctr">
              <a:buNone/>
            </a:pPr>
            <a:endParaRPr lang="pl-PL" sz="1700" dirty="0">
              <a:solidFill>
                <a:srgbClr val="FF0000"/>
              </a:solidFill>
            </a:endParaRPr>
          </a:p>
          <a:p>
            <a:pPr marL="0" indent="0" algn="ctr">
              <a:buNone/>
            </a:pPr>
            <a:r>
              <a:rPr lang="pl-PL" sz="1700" b="1" dirty="0">
                <a:solidFill>
                  <a:srgbClr val="FF0000"/>
                </a:solidFill>
              </a:rPr>
              <a:t>Projekt niespełniający któregokolwiek z kryteriów formalnych i/lub kryteriów dostępu zostanie odrzucony i nie będzie podlegał dalszej ocenie.</a:t>
            </a:r>
          </a:p>
        </p:txBody>
      </p:sp>
    </p:spTree>
    <p:extLst>
      <p:ext uri="{BB962C8B-B14F-4D97-AF65-F5344CB8AC3E}">
        <p14:creationId xmlns="" xmlns:p14="http://schemas.microsoft.com/office/powerpoint/2010/main" val="20760467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Kryteria horyzontalne</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49</a:t>
            </a:fld>
            <a:endParaRPr lang="pl-PL">
              <a:solidFill>
                <a:prstClr val="black">
                  <a:tint val="75000"/>
                </a:prstClr>
              </a:solidFill>
            </a:endParaRPr>
          </a:p>
        </p:txBody>
      </p:sp>
    </p:spTree>
    <p:extLst>
      <p:ext uri="{BB962C8B-B14F-4D97-AF65-F5344CB8AC3E}">
        <p14:creationId xmlns="" xmlns:p14="http://schemas.microsoft.com/office/powerpoint/2010/main" val="1053585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sz="2000" u="sng" dirty="0" smtClean="0"/>
              <a:t/>
            </a:r>
            <a:br>
              <a:rPr lang="pl-PL" sz="2000" u="sng" dirty="0" smtClean="0"/>
            </a:br>
            <a:r>
              <a:rPr lang="pl-PL" sz="2000" u="sng" dirty="0" smtClean="0"/>
              <a:t/>
            </a:r>
            <a:br>
              <a:rPr lang="pl-PL" sz="2000" u="sng" dirty="0" smtClean="0"/>
            </a:br>
            <a:r>
              <a:rPr lang="pl-PL" sz="2000" u="sng" dirty="0" smtClean="0"/>
              <a:t/>
            </a:r>
            <a:br>
              <a:rPr lang="pl-PL" sz="2000" u="sng" dirty="0" smtClean="0"/>
            </a:br>
            <a:r>
              <a:rPr lang="pl-PL" sz="2000" b="1" dirty="0" smtClean="0"/>
              <a:t>Wsparcie w ramach konkursu adresowane jest do obszarów Dolnego Śląska, które są objęte mechanizmem ZIT AJ, tj.:</a:t>
            </a:r>
            <a:r>
              <a:rPr lang="pl-PL" dirty="0" smtClean="0"/>
              <a:t/>
            </a:r>
            <a:br>
              <a:rPr lang="pl-PL" dirty="0" smtClean="0"/>
            </a:br>
            <a:endParaRPr lang="pl-PL" dirty="0"/>
          </a:p>
        </p:txBody>
      </p:sp>
      <p:sp>
        <p:nvSpPr>
          <p:cNvPr id="7" name="Symbol zastępczy zawartości 6"/>
          <p:cNvSpPr>
            <a:spLocks noGrp="1"/>
          </p:cNvSpPr>
          <p:nvPr>
            <p:ph sz="half" idx="1"/>
          </p:nvPr>
        </p:nvSpPr>
        <p:spPr>
          <a:xfrm>
            <a:off x="628650" y="2250039"/>
            <a:ext cx="3886200" cy="3926923"/>
          </a:xfrm>
        </p:spPr>
        <p:txBody>
          <a:bodyPr/>
          <a:lstStyle/>
          <a:p>
            <a:pPr lvl="0"/>
            <a:r>
              <a:rPr lang="pl-PL" sz="1600" dirty="0" smtClean="0"/>
              <a:t>Miasto Jelenia Góra.</a:t>
            </a:r>
          </a:p>
          <a:p>
            <a:pPr lvl="0"/>
            <a:r>
              <a:rPr lang="pl-PL" sz="1600" dirty="0" smtClean="0"/>
              <a:t>Gmina Janowice Wielkie,</a:t>
            </a:r>
          </a:p>
          <a:p>
            <a:pPr lvl="0"/>
            <a:r>
              <a:rPr lang="pl-PL" sz="1600" dirty="0" smtClean="0"/>
              <a:t>Gmina Jeżów Sudecki </a:t>
            </a:r>
          </a:p>
          <a:p>
            <a:pPr lvl="0"/>
            <a:r>
              <a:rPr lang="pl-PL" sz="1600" dirty="0" smtClean="0"/>
              <a:t>Miasto Karpacz, </a:t>
            </a:r>
          </a:p>
          <a:p>
            <a:pPr lvl="0"/>
            <a:r>
              <a:rPr lang="pl-PL" sz="1600" dirty="0" smtClean="0"/>
              <a:t>Miasto Kowary, </a:t>
            </a:r>
          </a:p>
          <a:p>
            <a:pPr lvl="0"/>
            <a:r>
              <a:rPr lang="pl-PL" sz="1600" dirty="0" smtClean="0"/>
              <a:t>Gmina Mysłakowice </a:t>
            </a:r>
          </a:p>
          <a:p>
            <a:pPr lvl="0"/>
            <a:r>
              <a:rPr lang="pl-PL" sz="1600" dirty="0" smtClean="0"/>
              <a:t>Miasto Piechowice, </a:t>
            </a:r>
          </a:p>
          <a:p>
            <a:pPr lvl="0"/>
            <a:r>
              <a:rPr lang="pl-PL" sz="1600" dirty="0" smtClean="0"/>
              <a:t>Gmina Podgórzyn, </a:t>
            </a:r>
          </a:p>
          <a:p>
            <a:pPr lvl="0"/>
            <a:r>
              <a:rPr lang="pl-PL" sz="1600" dirty="0" smtClean="0"/>
              <a:t>Gmina Stara Kamienica, </a:t>
            </a:r>
          </a:p>
          <a:p>
            <a:r>
              <a:rPr lang="pl-PL" sz="1600" dirty="0" smtClean="0"/>
              <a:t>Miasto Szklarska Poręba,</a:t>
            </a:r>
          </a:p>
        </p:txBody>
      </p:sp>
      <p:sp>
        <p:nvSpPr>
          <p:cNvPr id="5" name="Symbol zastępczy zawartości 4"/>
          <p:cNvSpPr>
            <a:spLocks noGrp="1"/>
          </p:cNvSpPr>
          <p:nvPr>
            <p:ph sz="half" idx="2"/>
          </p:nvPr>
        </p:nvSpPr>
        <p:spPr>
          <a:xfrm>
            <a:off x="4629150" y="2239765"/>
            <a:ext cx="3886200" cy="3937197"/>
          </a:xfrm>
        </p:spPr>
        <p:txBody>
          <a:bodyPr/>
          <a:lstStyle/>
          <a:p>
            <a:pPr lvl="0"/>
            <a:r>
              <a:rPr lang="pl-PL" sz="1600" dirty="0" smtClean="0"/>
              <a:t>Gmina i Miasto Gryfów Śląski, </a:t>
            </a:r>
          </a:p>
          <a:p>
            <a:pPr lvl="0"/>
            <a:r>
              <a:rPr lang="pl-PL" sz="1600" dirty="0" smtClean="0"/>
              <a:t>Gmina i Miasto Lubomierz, </a:t>
            </a:r>
          </a:p>
          <a:p>
            <a:pPr lvl="0"/>
            <a:r>
              <a:rPr lang="pl-PL" sz="1600" dirty="0" smtClean="0"/>
              <a:t>Miasto i Gmina Mirsk,</a:t>
            </a:r>
          </a:p>
          <a:p>
            <a:pPr lvl="0"/>
            <a:r>
              <a:rPr lang="pl-PL" sz="1600" dirty="0" smtClean="0"/>
              <a:t>Miasto i Gmina Wleń,</a:t>
            </a:r>
          </a:p>
          <a:p>
            <a:pPr lvl="0"/>
            <a:r>
              <a:rPr lang="pl-PL" sz="1600" dirty="0" smtClean="0"/>
              <a:t>Gmina Pielgrzymka,</a:t>
            </a:r>
          </a:p>
          <a:p>
            <a:pPr lvl="0"/>
            <a:r>
              <a:rPr lang="pl-PL" sz="1600" dirty="0" smtClean="0"/>
              <a:t>Miasto i Gmina Świerzawa,</a:t>
            </a:r>
          </a:p>
          <a:p>
            <a:pPr lvl="0"/>
            <a:r>
              <a:rPr lang="pl-PL" sz="1600" dirty="0" smtClean="0"/>
              <a:t>Miasto Wojcieszów,</a:t>
            </a:r>
          </a:p>
          <a:p>
            <a:pPr lvl="0"/>
            <a:r>
              <a:rPr lang="pl-PL" sz="1600" dirty="0" smtClean="0"/>
              <a:t>Miasto Złotoryja.</a:t>
            </a:r>
          </a:p>
          <a:p>
            <a:r>
              <a:rPr lang="pl-PL" sz="1600" dirty="0" smtClean="0"/>
              <a:t>Wsparciem w ramach ZIT AJ objęte są w całości powiaty: jeleniogórski, Jelenia Góra Miasto.</a:t>
            </a:r>
          </a:p>
          <a:p>
            <a:pPr lvl="0"/>
            <a:endParaRPr lang="pl-PL" sz="1400" dirty="0" smtClean="0"/>
          </a:p>
          <a:p>
            <a:endParaRPr lang="pl-PL" sz="1400" dirty="0"/>
          </a:p>
        </p:txBody>
      </p:sp>
      <p:sp>
        <p:nvSpPr>
          <p:cNvPr id="4" name="Symbol zastępczy numeru slajdu 3"/>
          <p:cNvSpPr>
            <a:spLocks noGrp="1"/>
          </p:cNvSpPr>
          <p:nvPr>
            <p:ph type="sldNum" sz="quarter" idx="10"/>
          </p:nvPr>
        </p:nvSpPr>
        <p:spPr/>
        <p:txBody>
          <a:bodyPr/>
          <a:lstStyle/>
          <a:p>
            <a:fld id="{ECB52235-1339-48E5-A73B-3694FDF843BF}" type="slidenum">
              <a:rPr lang="pl-PL" smtClean="0"/>
              <a:pPr/>
              <a:t>5</a:t>
            </a:fld>
            <a:endParaRPr lang="pl-PL"/>
          </a:p>
        </p:txBody>
      </p:sp>
    </p:spTree>
    <p:extLst>
      <p:ext uri="{BB962C8B-B14F-4D97-AF65-F5344CB8AC3E}">
        <p14:creationId xmlns="" xmlns:p14="http://schemas.microsoft.com/office/powerpoint/2010/main" val="962243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4300" y="791308"/>
            <a:ext cx="8853854" cy="5811716"/>
          </a:xfrm>
        </p:spPr>
        <p:txBody>
          <a:bodyPr>
            <a:noAutofit/>
          </a:bodyPr>
          <a:lstStyle/>
          <a:p>
            <a:pPr marL="457200" indent="-457200">
              <a:spcBef>
                <a:spcPts val="0"/>
              </a:spcBef>
              <a:buNone/>
            </a:pPr>
            <a:endParaRPr lang="en-US" sz="1050" b="1" dirty="0" smtClean="0"/>
          </a:p>
          <a:p>
            <a:pPr marL="457200" indent="-457200">
              <a:spcBef>
                <a:spcPts val="0"/>
              </a:spcBef>
              <a:buNone/>
            </a:pPr>
            <a:r>
              <a:rPr lang="pl-PL" sz="2300" b="1" dirty="0" smtClean="0"/>
              <a:t>Kryterium horyzontalne:</a:t>
            </a:r>
          </a:p>
          <a:p>
            <a:pPr marL="457200" indent="-457200">
              <a:spcBef>
                <a:spcPts val="0"/>
              </a:spcBef>
              <a:buNone/>
            </a:pPr>
            <a:endParaRPr lang="pl-PL" sz="800" b="1" dirty="0"/>
          </a:p>
          <a:p>
            <a:pPr marL="288000" indent="-288000">
              <a:spcBef>
                <a:spcPts val="0"/>
              </a:spcBef>
              <a:buFont typeface="+mj-lt"/>
              <a:buAutoNum type="arabicPeriod"/>
            </a:pPr>
            <a:r>
              <a:rPr lang="pl-PL" sz="1600" b="1" dirty="0" smtClean="0"/>
              <a:t>Kryterium zgodności projektu z prawem </a:t>
            </a:r>
            <a:endParaRPr lang="pl-PL" sz="1600" b="1" dirty="0"/>
          </a:p>
          <a:p>
            <a:pPr lvl="1">
              <a:spcBef>
                <a:spcPts val="0"/>
              </a:spcBef>
              <a:buFont typeface="Wingdings" panose="05000000000000000000" pitchFamily="2" charset="2"/>
              <a:buChar char="Ø"/>
            </a:pPr>
            <a:r>
              <a:rPr lang="pl-PL" sz="1600" dirty="0" smtClean="0"/>
              <a:t>Czy projekt jest zgodny z przepisami prawa krajowego i unijnego?</a:t>
            </a:r>
            <a:endParaRPr lang="en-US" sz="1600" dirty="0" smtClean="0"/>
          </a:p>
          <a:p>
            <a:pPr marL="457200" lvl="1" indent="0">
              <a:spcBef>
                <a:spcPts val="0"/>
              </a:spcBef>
              <a:buNone/>
            </a:pPr>
            <a:endParaRPr lang="pl-PL" sz="1600" dirty="0" smtClean="0"/>
          </a:p>
          <a:p>
            <a:pPr marL="0" indent="0">
              <a:spcBef>
                <a:spcPts val="0"/>
              </a:spcBef>
              <a:buNone/>
            </a:pPr>
            <a:r>
              <a:rPr lang="pl-PL" sz="1600" i="1" u="sng" dirty="0" smtClean="0"/>
              <a:t>Kryterium </a:t>
            </a:r>
            <a:r>
              <a:rPr lang="pl-PL" sz="1600" i="1" u="sng" dirty="0"/>
              <a:t>jest weryfikowane na podstawie treści wniosku o dofinansowanie. </a:t>
            </a:r>
            <a:r>
              <a:rPr lang="pl-PL" sz="1600" dirty="0"/>
              <a:t>	</a:t>
            </a:r>
          </a:p>
          <a:p>
            <a:pPr marL="457200" indent="-457200">
              <a:spcBef>
                <a:spcPts val="0"/>
              </a:spcBef>
              <a:buNone/>
            </a:pPr>
            <a:endParaRPr lang="en-US" sz="1600" b="1" dirty="0" smtClean="0"/>
          </a:p>
          <a:p>
            <a:pPr marL="342900" indent="-342900">
              <a:spcBef>
                <a:spcPts val="0"/>
              </a:spcBef>
              <a:buFont typeface="+mj-lt"/>
              <a:buAutoNum type="arabicPeriod" startAt="2"/>
            </a:pPr>
            <a:r>
              <a:rPr lang="pl-PL" sz="1600" b="1" dirty="0" smtClean="0"/>
              <a:t>Kryterium zgodności z właściwymi politykami i zasadami </a:t>
            </a:r>
            <a:r>
              <a:rPr lang="pl-PL" sz="1600" dirty="0" smtClean="0"/>
              <a:t>	</a:t>
            </a:r>
          </a:p>
          <a:p>
            <a:pPr lvl="1">
              <a:spcBef>
                <a:spcPts val="0"/>
              </a:spcBef>
              <a:buFont typeface="Wingdings" panose="05000000000000000000" pitchFamily="2" charset="2"/>
              <a:buChar char="Ø"/>
            </a:pPr>
            <a:r>
              <a:rPr lang="pl-PL" sz="1600" dirty="0"/>
              <a:t>Czy projekt jest zgodny z zasadą zrównoważonego rozwoju? 	</a:t>
            </a:r>
          </a:p>
          <a:p>
            <a:pPr marL="914400" lvl="1" indent="-457200">
              <a:spcBef>
                <a:spcPts val="0"/>
              </a:spcBef>
              <a:buNone/>
            </a:pPr>
            <a:endParaRPr lang="pl-PL" sz="1600" dirty="0" smtClean="0"/>
          </a:p>
          <a:p>
            <a:pPr marL="457200" indent="-457200">
              <a:spcBef>
                <a:spcPts val="0"/>
              </a:spcBef>
              <a:buNone/>
            </a:pPr>
            <a:r>
              <a:rPr lang="pl-PL" sz="1600" i="1" u="sng" dirty="0" smtClean="0"/>
              <a:t>Kryterium jest weryfikowane na podstawie zapisów w części H wniosku o dofinansowanie. </a:t>
            </a:r>
            <a:endParaRPr lang="en-US" sz="1600" i="1" u="sng" dirty="0" smtClean="0"/>
          </a:p>
          <a:p>
            <a:pPr marL="457200" indent="-457200">
              <a:spcBef>
                <a:spcPts val="0"/>
              </a:spcBef>
              <a:buNone/>
            </a:pPr>
            <a:endParaRPr lang="en-US" sz="1600" b="1" dirty="0" smtClean="0"/>
          </a:p>
          <a:p>
            <a:pPr marL="342900" indent="-342900">
              <a:spcBef>
                <a:spcPts val="0"/>
              </a:spcBef>
              <a:buFont typeface="+mj-lt"/>
              <a:buAutoNum type="arabicPeriod" startAt="3"/>
            </a:pPr>
            <a:r>
              <a:rPr lang="pl-PL" sz="1600" b="1" dirty="0" smtClean="0"/>
              <a:t>Kryterium </a:t>
            </a:r>
            <a:r>
              <a:rPr lang="pl-PL" sz="1600" b="1" dirty="0"/>
              <a:t>zgodności z właściwymi politykami i zasadami 	</a:t>
            </a:r>
            <a:endParaRPr lang="pl-PL" sz="1600" b="1" dirty="0" smtClean="0"/>
          </a:p>
          <a:p>
            <a:pPr lvl="1">
              <a:spcBef>
                <a:spcPts val="0"/>
              </a:spcBef>
              <a:buFont typeface="Wingdings" panose="05000000000000000000" pitchFamily="2" charset="2"/>
              <a:buChar char="Ø"/>
            </a:pPr>
            <a:r>
              <a:rPr lang="pl-PL" sz="1600" dirty="0"/>
              <a:t>Czy projekt jest zgodny z zasadą równości szans kobiet i mężczyzn? </a:t>
            </a:r>
            <a:r>
              <a:rPr lang="pl-PL" sz="1600" dirty="0" smtClean="0"/>
              <a:t>	</a:t>
            </a:r>
          </a:p>
          <a:p>
            <a:pPr marL="914400" lvl="1" indent="-457200">
              <a:spcBef>
                <a:spcPts val="0"/>
              </a:spcBef>
              <a:buNone/>
            </a:pPr>
            <a:r>
              <a:rPr lang="pl-PL" sz="1600" dirty="0" smtClean="0"/>
              <a:t> </a:t>
            </a:r>
          </a:p>
          <a:p>
            <a:pPr marL="0" indent="-457200">
              <a:spcBef>
                <a:spcPts val="0"/>
              </a:spcBef>
              <a:buNone/>
            </a:pPr>
            <a:r>
              <a:rPr lang="pl-PL" sz="1600" i="1" u="sng" dirty="0" smtClean="0"/>
              <a:t>Kryterium jest weryfikowane na podstawie zapisów w części N, O, P, R, U wniosku o dofinansowanie – wg standardu minimum. </a:t>
            </a:r>
            <a:endParaRPr lang="en-US" sz="1600" i="1" u="sng" dirty="0" smtClean="0"/>
          </a:p>
          <a:p>
            <a:pPr marL="457200" indent="-457200">
              <a:spcBef>
                <a:spcPts val="0"/>
              </a:spcBef>
              <a:buNone/>
            </a:pPr>
            <a:endParaRPr lang="en-US" sz="1600" b="1" dirty="0"/>
          </a:p>
          <a:p>
            <a:pPr marL="342900" indent="-342900">
              <a:spcBef>
                <a:spcPts val="0"/>
              </a:spcBef>
              <a:buFont typeface="+mj-lt"/>
              <a:buAutoNum type="arabicPeriod" startAt="4"/>
            </a:pPr>
            <a:r>
              <a:rPr lang="pl-PL" sz="1600" b="1" dirty="0"/>
              <a:t>Kryterium zgodności z właściwymi politykami i zasadami 	</a:t>
            </a:r>
            <a:r>
              <a:rPr lang="pl-PL" sz="1600" dirty="0" smtClean="0"/>
              <a:t>	</a:t>
            </a:r>
          </a:p>
          <a:p>
            <a:pPr lvl="1">
              <a:spcBef>
                <a:spcPts val="0"/>
              </a:spcBef>
              <a:buFont typeface="Wingdings" panose="05000000000000000000" pitchFamily="2" charset="2"/>
              <a:buChar char="Ø"/>
            </a:pPr>
            <a:r>
              <a:rPr lang="pl-PL" sz="1600" dirty="0" smtClean="0"/>
              <a:t>Czy projekt jest zgodny z zasadą równości szans i niedyskryminacji, w tym dostępności </a:t>
            </a:r>
            <a:br>
              <a:rPr lang="pl-PL" sz="1600" dirty="0" smtClean="0"/>
            </a:br>
            <a:r>
              <a:rPr lang="pl-PL" sz="1600" dirty="0" smtClean="0"/>
              <a:t>dla osób z niepełnosprawnościami? 	</a:t>
            </a:r>
          </a:p>
          <a:p>
            <a:pPr marL="914400" lvl="1" indent="-457200">
              <a:spcBef>
                <a:spcPts val="0"/>
              </a:spcBef>
              <a:buNone/>
            </a:pPr>
            <a:endParaRPr lang="pl-PL" sz="1600" dirty="0"/>
          </a:p>
          <a:p>
            <a:pPr marL="0" indent="-457200">
              <a:spcBef>
                <a:spcPts val="0"/>
              </a:spcBef>
              <a:buNone/>
            </a:pPr>
            <a:r>
              <a:rPr lang="pl-PL" sz="1600" i="1" u="sng" dirty="0"/>
              <a:t>Kryterium jest weryfikowane na podstawie zapisów w części H wniosku o dofinansowanie. </a:t>
            </a:r>
            <a:endParaRPr lang="en-US" sz="1600" i="1" u="sng" dirty="0"/>
          </a:p>
          <a:p>
            <a:pPr marL="457200" indent="-457200">
              <a:spcBef>
                <a:spcPts val="0"/>
              </a:spcBef>
              <a:buNone/>
            </a:pPr>
            <a:endParaRPr lang="en-US" sz="200" dirty="0" smtClean="0"/>
          </a:p>
          <a:p>
            <a:pPr marL="457200" indent="-457200" algn="ctr">
              <a:buNone/>
            </a:pPr>
            <a:r>
              <a:rPr lang="pl-PL" sz="1800" b="1" dirty="0" smtClean="0">
                <a:solidFill>
                  <a:srgbClr val="FF0000"/>
                </a:solidFill>
              </a:rPr>
              <a:t>Niespełnienie powyższych kryteriów oznacza odrzucenie wniosku!!! </a:t>
            </a:r>
            <a:r>
              <a:rPr lang="pl-PL" sz="2400" dirty="0" smtClean="0"/>
              <a:t>	</a:t>
            </a:r>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50</a:t>
            </a:fld>
            <a:endParaRPr lang="pl-PL" dirty="0">
              <a:solidFill>
                <a:prstClr val="black">
                  <a:tint val="75000"/>
                </a:prstClr>
              </a:solidFill>
            </a:endParaRPr>
          </a:p>
        </p:txBody>
      </p:sp>
    </p:spTree>
    <p:extLst>
      <p:ext uri="{BB962C8B-B14F-4D97-AF65-F5344CB8AC3E}">
        <p14:creationId xmlns="" xmlns:p14="http://schemas.microsoft.com/office/powerpoint/2010/main" val="1364548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400" b="1" dirty="0" smtClean="0"/>
              <a:t>Ocena merytoryczna</a:t>
            </a:r>
            <a:endParaRPr lang="pl-PL" sz="3400" b="1" dirty="0"/>
          </a:p>
        </p:txBody>
      </p:sp>
      <p:sp>
        <p:nvSpPr>
          <p:cNvPr id="3" name="Symbol zastępczy zawartości 2"/>
          <p:cNvSpPr>
            <a:spLocks noGrp="1"/>
          </p:cNvSpPr>
          <p:nvPr>
            <p:ph idx="1"/>
          </p:nvPr>
        </p:nvSpPr>
        <p:spPr>
          <a:xfrm>
            <a:off x="628650" y="1793632"/>
            <a:ext cx="7886700" cy="4383332"/>
          </a:xfrm>
        </p:spPr>
        <p:txBody>
          <a:bodyPr/>
          <a:lstStyle/>
          <a:p>
            <a:pPr>
              <a:buNone/>
            </a:pPr>
            <a:r>
              <a:rPr lang="pl-PL" sz="2400" b="1" dirty="0">
                <a:solidFill>
                  <a:srgbClr val="FF0000"/>
                </a:solidFill>
              </a:rPr>
              <a:t>UWAGA NOWOŚĆ</a:t>
            </a:r>
            <a:r>
              <a:rPr lang="pl-PL" sz="2400" b="1" dirty="0" smtClean="0">
                <a:solidFill>
                  <a:srgbClr val="FF0000"/>
                </a:solidFill>
              </a:rPr>
              <a:t>!</a:t>
            </a:r>
            <a:endParaRPr lang="pl-PL" sz="2400" dirty="0"/>
          </a:p>
          <a:p>
            <a:pPr indent="-360000" algn="just">
              <a:buFont typeface="Wingdings" panose="05000000000000000000" pitchFamily="2" charset="2"/>
              <a:buChar char="q"/>
            </a:pPr>
            <a:r>
              <a:rPr lang="pl-PL" sz="2200" dirty="0" smtClean="0"/>
              <a:t>możliwość </a:t>
            </a:r>
            <a:r>
              <a:rPr lang="pl-PL" sz="2200" dirty="0"/>
              <a:t>warunkowej oceny </a:t>
            </a:r>
            <a:r>
              <a:rPr lang="pl-PL" sz="2200" dirty="0" smtClean="0"/>
              <a:t>projektu; </a:t>
            </a:r>
          </a:p>
          <a:p>
            <a:pPr marL="360000" indent="-360000" algn="just">
              <a:buFont typeface="Wingdings" panose="05000000000000000000" pitchFamily="2" charset="2"/>
              <a:buChar char="q"/>
            </a:pPr>
            <a:r>
              <a:rPr lang="pl-PL" sz="2200" dirty="0" smtClean="0"/>
              <a:t>negocjacje </a:t>
            </a:r>
            <a:r>
              <a:rPr lang="pl-PL" sz="2200" dirty="0"/>
              <a:t>w ramach Komisji Oceny </a:t>
            </a:r>
            <a:r>
              <a:rPr lang="pl-PL" sz="2200" dirty="0" smtClean="0"/>
              <a:t>Projektów (prowadzone przez członków KOP, którzy nie dokonywali oceny wniosku);</a:t>
            </a:r>
          </a:p>
          <a:p>
            <a:pPr marL="360000" indent="-360000" algn="just">
              <a:buFont typeface="Wingdings" panose="05000000000000000000" pitchFamily="2" charset="2"/>
              <a:buChar char="q"/>
            </a:pPr>
            <a:r>
              <a:rPr lang="pl-PL" sz="2200" dirty="0" smtClean="0"/>
              <a:t>negocjacje </a:t>
            </a:r>
            <a:r>
              <a:rPr lang="pl-PL" sz="2200" dirty="0"/>
              <a:t>podejmowane są pod </a:t>
            </a:r>
            <a:r>
              <a:rPr lang="pl-PL" sz="2200" dirty="0" smtClean="0"/>
              <a:t>warunkiem spełnienia </a:t>
            </a:r>
            <a:r>
              <a:rPr lang="pl-PL" sz="2200" dirty="0"/>
              <a:t>określonych wymogów </a:t>
            </a:r>
            <a:r>
              <a:rPr lang="pl-PL" sz="2200" dirty="0" smtClean="0"/>
              <a:t>(wskazanych w regulaminie konkursu </a:t>
            </a:r>
            <a:br>
              <a:rPr lang="pl-PL" sz="2200" dirty="0" smtClean="0"/>
            </a:br>
            <a:r>
              <a:rPr lang="pl-PL" sz="2200" dirty="0" smtClean="0"/>
              <a:t>w rozdziale dotyczącym oceny formalno-merytorycznej) i tylko do </a:t>
            </a:r>
            <a:r>
              <a:rPr lang="pl-PL" sz="2200" dirty="0"/>
              <a:t>wyczerpania </a:t>
            </a:r>
            <a:r>
              <a:rPr lang="pl-PL" sz="2200" dirty="0" smtClean="0"/>
              <a:t>środków przeznaczonych na </a:t>
            </a:r>
            <a:r>
              <a:rPr lang="pl-PL" sz="2200" dirty="0"/>
              <a:t>konkurs.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51</a:t>
            </a:fld>
            <a:endParaRPr lang="pl-PL">
              <a:solidFill>
                <a:prstClr val="black">
                  <a:tint val="75000"/>
                </a:prstClr>
              </a:solidFill>
            </a:endParaRPr>
          </a:p>
        </p:txBody>
      </p:sp>
    </p:spTree>
    <p:extLst>
      <p:ext uri="{BB962C8B-B14F-4D97-AF65-F5344CB8AC3E}">
        <p14:creationId xmlns="" xmlns:p14="http://schemas.microsoft.com/office/powerpoint/2010/main" val="250525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Kryteria merytoryczne</a:t>
            </a:r>
          </a:p>
          <a:p>
            <a:pPr algn="ctr">
              <a:buNone/>
            </a:pPr>
            <a:r>
              <a:rPr lang="pl-PL" sz="3200" b="1" dirty="0" smtClean="0"/>
              <a:t>w konkursie 9.2.3</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52</a:t>
            </a:fld>
            <a:endParaRPr lang="pl-PL">
              <a:solidFill>
                <a:prstClr val="black">
                  <a:tint val="75000"/>
                </a:prstClr>
              </a:solidFill>
            </a:endParaRPr>
          </a:p>
        </p:txBody>
      </p:sp>
    </p:spTree>
    <p:extLst>
      <p:ext uri="{BB962C8B-B14F-4D97-AF65-F5344CB8AC3E}">
        <p14:creationId xmlns="" xmlns:p14="http://schemas.microsoft.com/office/powerpoint/2010/main" val="41148023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8924" y="1072662"/>
            <a:ext cx="7880822" cy="776686"/>
          </a:xfrm>
        </p:spPr>
        <p:txBody>
          <a:bodyPr/>
          <a:lstStyle/>
          <a:p>
            <a:pPr marL="457200" indent="-457200" algn="just">
              <a:buFont typeface="+mj-lt"/>
              <a:buAutoNum type="arabicPeriod"/>
            </a:pPr>
            <a:r>
              <a:rPr lang="x-none" sz="2400" b="1" dirty="0" smtClean="0"/>
              <a:t>Kryterium</a:t>
            </a:r>
            <a:r>
              <a:rPr lang="pl-PL" sz="2400" b="1" dirty="0" smtClean="0"/>
              <a:t> adekwatności celu projektu i założonych </a:t>
            </a:r>
            <a:br>
              <a:rPr lang="pl-PL" sz="2400" b="1" dirty="0" smtClean="0"/>
            </a:br>
            <a:r>
              <a:rPr lang="pl-PL" sz="2400" b="1" dirty="0" smtClean="0"/>
              <a:t>do osiągnięcia rezultatów</a:t>
            </a:r>
            <a:endParaRPr lang="pl-PL" dirty="0"/>
          </a:p>
        </p:txBody>
      </p:sp>
      <p:sp>
        <p:nvSpPr>
          <p:cNvPr id="3" name="Symbol zastępczy zawartości 2"/>
          <p:cNvSpPr>
            <a:spLocks noGrp="1"/>
          </p:cNvSpPr>
          <p:nvPr>
            <p:ph idx="1"/>
          </p:nvPr>
        </p:nvSpPr>
        <p:spPr>
          <a:xfrm>
            <a:off x="638924" y="1849348"/>
            <a:ext cx="7886700" cy="4570501"/>
          </a:xfrm>
        </p:spPr>
        <p:txBody>
          <a:bodyPr/>
          <a:lstStyle/>
          <a:p>
            <a:pPr lvl="1" algn="just">
              <a:buFont typeface="Wingdings" panose="05000000000000000000" pitchFamily="2" charset="2"/>
              <a:buChar char="Ø"/>
            </a:pPr>
            <a:r>
              <a:rPr lang="pl-PL" sz="1900" dirty="0"/>
              <a:t>Czy projekt jest zgodny z właściwym celem szczegółowym RPO </a:t>
            </a:r>
            <a:r>
              <a:rPr lang="pl-PL" sz="1900" dirty="0" smtClean="0"/>
              <a:t/>
            </a:r>
            <a:br>
              <a:rPr lang="pl-PL" sz="1900" dirty="0" smtClean="0"/>
            </a:br>
            <a:r>
              <a:rPr lang="pl-PL" sz="1900" dirty="0" smtClean="0"/>
              <a:t>WD </a:t>
            </a:r>
            <a:r>
              <a:rPr lang="pl-PL" sz="1900" dirty="0"/>
              <a:t>2014-2020 </a:t>
            </a:r>
            <a:r>
              <a:rPr lang="pl-PL" sz="1900" dirty="0" smtClean="0"/>
              <a:t>oraz </a:t>
            </a:r>
            <a:r>
              <a:rPr lang="pl-PL" sz="1900" dirty="0"/>
              <a:t>w jaki sposób projekt przyczyni się do osiągnięcia celu szczegółowego </a:t>
            </a:r>
            <a:r>
              <a:rPr lang="pl-PL" sz="1900" dirty="0" smtClean="0"/>
              <a:t>RPO </a:t>
            </a:r>
            <a:r>
              <a:rPr lang="pl-PL" sz="1900" dirty="0"/>
              <a:t>WD </a:t>
            </a:r>
            <a:r>
              <a:rPr lang="pl-PL" sz="1900" dirty="0" smtClean="0"/>
              <a:t>2014-2020?</a:t>
            </a:r>
          </a:p>
          <a:p>
            <a:pPr lvl="1" algn="just">
              <a:buFont typeface="Wingdings" panose="05000000000000000000" pitchFamily="2" charset="2"/>
              <a:buChar char="Ø"/>
            </a:pPr>
            <a:r>
              <a:rPr lang="pl-PL" sz="1900" dirty="0"/>
              <a:t>Czy potrzeba realizacji projektu jest wystarczająco uzasadniona </a:t>
            </a:r>
            <a:r>
              <a:rPr lang="pl-PL" sz="1900" dirty="0" smtClean="0"/>
              <a:t/>
            </a:r>
            <a:br>
              <a:rPr lang="pl-PL" sz="1900" dirty="0" smtClean="0"/>
            </a:br>
            <a:r>
              <a:rPr lang="pl-PL" sz="1900" dirty="0" smtClean="0"/>
              <a:t>i </a:t>
            </a:r>
            <a:r>
              <a:rPr lang="pl-PL" sz="1900" dirty="0"/>
              <a:t>odpowiada </a:t>
            </a:r>
            <a:r>
              <a:rPr lang="pl-PL" sz="1900" dirty="0" smtClean="0"/>
              <a:t>na </a:t>
            </a:r>
            <a:r>
              <a:rPr lang="pl-PL" sz="1900" dirty="0"/>
              <a:t>zdiagnozowany </a:t>
            </a:r>
            <a:r>
              <a:rPr lang="pl-PL" sz="1900" dirty="0" smtClean="0"/>
              <a:t>problem?</a:t>
            </a:r>
          </a:p>
          <a:p>
            <a:pPr lvl="1" algn="just">
              <a:buFont typeface="Wingdings" panose="05000000000000000000" pitchFamily="2" charset="2"/>
              <a:buChar char="Ø"/>
            </a:pPr>
            <a:r>
              <a:rPr lang="pl-PL" sz="1900" dirty="0"/>
              <a:t>Czy zaplanowane w ramach projektu wartości wskaźników </a:t>
            </a:r>
            <a:r>
              <a:rPr lang="pl-PL" sz="1900" dirty="0" smtClean="0"/>
              <a:t/>
            </a:r>
            <a:br>
              <a:rPr lang="pl-PL" sz="1900" dirty="0" smtClean="0"/>
            </a:br>
            <a:r>
              <a:rPr lang="pl-PL" sz="1900" dirty="0" smtClean="0"/>
              <a:t>są </a:t>
            </a:r>
            <a:r>
              <a:rPr lang="pl-PL" sz="1900" dirty="0"/>
              <a:t>adekwatne </a:t>
            </a:r>
            <a:r>
              <a:rPr lang="pl-PL" sz="1900" dirty="0" smtClean="0"/>
              <a:t>w </a:t>
            </a:r>
            <a:r>
              <a:rPr lang="pl-PL" sz="1900" dirty="0"/>
              <a:t>stosunku do potrzeb i celów projektu, a założone </a:t>
            </a:r>
            <a:r>
              <a:rPr lang="pl-PL" sz="1900" dirty="0" smtClean="0"/>
              <a:t/>
            </a:r>
            <a:br>
              <a:rPr lang="pl-PL" sz="1900" dirty="0" smtClean="0"/>
            </a:br>
            <a:r>
              <a:rPr lang="pl-PL" sz="1900" dirty="0" smtClean="0"/>
              <a:t>do </a:t>
            </a:r>
            <a:r>
              <a:rPr lang="pl-PL" sz="1900" dirty="0"/>
              <a:t>osiągnięcia wartości </a:t>
            </a:r>
            <a:r>
              <a:rPr lang="pl-PL" sz="1900" dirty="0" smtClean="0"/>
              <a:t>są </a:t>
            </a:r>
            <a:r>
              <a:rPr lang="pl-PL" sz="1900" dirty="0"/>
              <a:t>realne?</a:t>
            </a:r>
          </a:p>
          <a:p>
            <a:pPr algn="just">
              <a:spcBef>
                <a:spcPts val="1800"/>
              </a:spcBef>
              <a:buNone/>
            </a:pPr>
            <a:r>
              <a:rPr lang="pl-PL" sz="1800" b="1" dirty="0" smtClean="0"/>
              <a:t>Dodatkowo w przypadku projektów o wartości co najmniej 2 mln: </a:t>
            </a:r>
          </a:p>
          <a:p>
            <a:pPr lvl="1" algn="just">
              <a:buFont typeface="Wingdings" panose="05000000000000000000" pitchFamily="2" charset="2"/>
              <a:buChar char="Ø"/>
            </a:pPr>
            <a:r>
              <a:rPr lang="pl-PL" sz="1900" dirty="0"/>
              <a:t>Czy przedstawiono wystarczający opis ryzyka nieosiągnięcia założeń projektu </a:t>
            </a:r>
            <a:r>
              <a:rPr lang="pl-PL" sz="1900" dirty="0" smtClean="0"/>
              <a:t>oraz </a:t>
            </a:r>
            <a:r>
              <a:rPr lang="pl-PL" sz="1900" dirty="0"/>
              <a:t>zaplanowanych w ramach projektach działań zaradczych</a:t>
            </a:r>
            <a:r>
              <a:rPr lang="pl-PL" sz="1900" dirty="0" smtClean="0"/>
              <a:t>?</a:t>
            </a:r>
          </a:p>
          <a:p>
            <a:pPr marL="457200" lvl="1" indent="0" algn="just">
              <a:buNone/>
            </a:pPr>
            <a:endParaRPr lang="pl-PL" sz="1900" dirty="0" smtClean="0"/>
          </a:p>
          <a:p>
            <a:pPr marL="457200" lvl="1" indent="0" algn="just">
              <a:lnSpc>
                <a:spcPct val="100000"/>
              </a:lnSpc>
              <a:buNone/>
            </a:pPr>
            <a:r>
              <a:rPr lang="pl-PL" sz="1800" i="1" u="sng" dirty="0"/>
              <a:t>Kryterium jest weryfikowane na podstawie zapisów w części F, N, O, T wniosku o dofinansowanie.</a:t>
            </a:r>
          </a:p>
          <a:p>
            <a:pPr marL="457200" lvl="1" indent="0" algn="just">
              <a:buNone/>
            </a:pPr>
            <a:endParaRPr lang="pl-PL" sz="19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53</a:t>
            </a:fld>
            <a:endParaRPr lang="pl-PL">
              <a:solidFill>
                <a:prstClr val="black">
                  <a:tint val="75000"/>
                </a:prstClr>
              </a:solidFill>
            </a:endParaRPr>
          </a:p>
        </p:txBody>
      </p:sp>
    </p:spTree>
    <p:extLst>
      <p:ext uri="{BB962C8B-B14F-4D97-AF65-F5344CB8AC3E}">
        <p14:creationId xmlns="" xmlns:p14="http://schemas.microsoft.com/office/powerpoint/2010/main" val="6883000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
            </a:r>
            <a:br>
              <a:rPr lang="pl-PL" sz="2000" b="1" dirty="0" smtClean="0"/>
            </a:br>
            <a:r>
              <a:rPr lang="pl-PL" sz="2000" b="1" dirty="0" smtClean="0"/>
              <a:t/>
            </a:r>
            <a:br>
              <a:rPr lang="pl-PL" sz="2000" b="1" dirty="0" smtClean="0"/>
            </a:br>
            <a:r>
              <a:rPr lang="x-none" sz="2400" b="1" dirty="0"/>
              <a:t>Kryterium</a:t>
            </a:r>
            <a:r>
              <a:rPr lang="pl-PL" sz="2400" b="1" dirty="0"/>
              <a:t> adekwatności celu projektu i założonych do osiągnięcia rezultatów – c.d.</a:t>
            </a:r>
            <a:r>
              <a:rPr lang="pl-PL" dirty="0" smtClean="0"/>
              <a:t/>
            </a:r>
            <a:br>
              <a:rPr lang="pl-PL" dirty="0" smtClean="0"/>
            </a:br>
            <a:endParaRPr lang="pl-PL" dirty="0"/>
          </a:p>
        </p:txBody>
      </p:sp>
      <p:sp>
        <p:nvSpPr>
          <p:cNvPr id="3" name="Symbol zastępczy zawartości 2"/>
          <p:cNvSpPr>
            <a:spLocks noGrp="1"/>
          </p:cNvSpPr>
          <p:nvPr>
            <p:ph idx="1"/>
          </p:nvPr>
        </p:nvSpPr>
        <p:spPr>
          <a:xfrm>
            <a:off x="638924" y="1849349"/>
            <a:ext cx="7886700" cy="4551452"/>
          </a:xfrm>
        </p:spPr>
        <p:txBody>
          <a:bodyPr/>
          <a:lstStyle/>
          <a:p>
            <a:pPr algn="just">
              <a:spcBef>
                <a:spcPts val="1200"/>
              </a:spcBef>
              <a:buFont typeface="Wingdings" panose="05000000000000000000" pitchFamily="2" charset="2"/>
              <a:buChar char="q"/>
            </a:pPr>
            <a:r>
              <a:rPr lang="pl-PL" sz="1600" dirty="0" smtClean="0"/>
              <a:t>W zakresie zgodności projektu z RPO WD 2014-2020 weryfikacji podlega m.in. adekwatność doboru wskaźników, trafność doboru celu głównego projektu oraz opis, </a:t>
            </a:r>
            <a:br>
              <a:rPr lang="pl-PL" sz="1600" dirty="0" smtClean="0"/>
            </a:br>
            <a:r>
              <a:rPr lang="pl-PL" sz="1600" dirty="0" smtClean="0"/>
              <a:t>w jaki sposób projekt przyczyni się do osiągnięcia celu szczegółowego RPO WD 2014-2020.</a:t>
            </a:r>
          </a:p>
          <a:p>
            <a:pPr algn="just">
              <a:spcBef>
                <a:spcPts val="1200"/>
              </a:spcBef>
              <a:buFont typeface="Wingdings" panose="05000000000000000000" pitchFamily="2" charset="2"/>
              <a:buChar char="q"/>
            </a:pPr>
            <a:r>
              <a:rPr lang="pl-PL" sz="1600" dirty="0" smtClean="0"/>
              <a:t>Weryfikacja, czy zaplanowane wskaźniki wynikają ze zdiagnozowanych potrzeb i są dobrane odpowiednio do działań zaplanowanych w projekcie, a ich wartość jest satysfakcjonująca z punktu widzenia ponoszonych nakładów oraz zakresu merytorycznego projektu. Ocenie będą podlegały również informacje dotyczące źródeł weryfikacji wskaźników oraz częstotliwości ich pomiaru. Ocenie podlegają jedynie te wskaźniki, które nie będą weryfikowane na etapie oceny zgodności projektu ze Strategią ZIT.</a:t>
            </a:r>
          </a:p>
          <a:p>
            <a:pPr algn="just">
              <a:spcBef>
                <a:spcPts val="1200"/>
              </a:spcBef>
              <a:buFont typeface="Wingdings" panose="05000000000000000000" pitchFamily="2" charset="2"/>
              <a:buChar char="q"/>
            </a:pPr>
            <a:r>
              <a:rPr lang="pl-PL" sz="1600" dirty="0" smtClean="0"/>
              <a:t>Weryfikacja uzasadnienia potrzeby realizacji poszczególnych zadań zaplanowanych </a:t>
            </a:r>
            <a:br>
              <a:rPr lang="pl-PL" sz="1600" dirty="0" smtClean="0"/>
            </a:br>
            <a:r>
              <a:rPr lang="pl-PL" sz="1600" dirty="0" smtClean="0"/>
              <a:t>w ramach projektu ich powiązania ze zdiagnozowanych problemem. Przedstawiony </a:t>
            </a:r>
            <a:br>
              <a:rPr lang="pl-PL" sz="1600" dirty="0" smtClean="0"/>
            </a:br>
            <a:r>
              <a:rPr lang="pl-PL" sz="1600" dirty="0" smtClean="0"/>
              <a:t>we wniosku opis będzie oceniany również pod kątem aktualności danych. Dodatkowo </a:t>
            </a:r>
            <a:br>
              <a:rPr lang="pl-PL" sz="1600" dirty="0" smtClean="0"/>
            </a:br>
            <a:r>
              <a:rPr lang="pl-PL" sz="1600" dirty="0" smtClean="0"/>
              <a:t>w przypadku projektów o wartości co najmniej 2 mln zł ocenie podlega opis ryzyka nieosiągnięcia założeń projektu oraz planowane działania minimalizujące ryzyko.</a:t>
            </a:r>
          </a:p>
          <a:p>
            <a:pPr algn="just">
              <a:spcBef>
                <a:spcPts val="1200"/>
              </a:spcBef>
              <a:buFont typeface="Wingdings" panose="05000000000000000000" pitchFamily="2" charset="2"/>
              <a:buChar char="q"/>
            </a:pPr>
            <a:r>
              <a:rPr lang="pl-PL" sz="1600" dirty="0"/>
              <a:t>W ramach kryterium IOK dopuszcza możliwość oceny warunkowej</a:t>
            </a:r>
            <a:r>
              <a:rPr lang="pl-PL" sz="1600" dirty="0" smtClean="0"/>
              <a:t>.</a:t>
            </a:r>
          </a:p>
          <a:p>
            <a:pPr marL="0">
              <a:buNone/>
            </a:pPr>
            <a:endParaRPr lang="pl-PL" sz="1600" dirty="0"/>
          </a:p>
          <a:p>
            <a:pPr marL="0">
              <a:buNone/>
            </a:pPr>
            <a:r>
              <a:rPr lang="pl-PL" sz="1600" b="1" dirty="0" smtClean="0"/>
              <a:t>Skala punktowa: 0 - 10. </a:t>
            </a: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54</a:t>
            </a:fld>
            <a:endParaRPr lang="pl-PL" dirty="0">
              <a:solidFill>
                <a:prstClr val="black">
                  <a:tint val="75000"/>
                </a:prstClr>
              </a:solidFill>
            </a:endParaRPr>
          </a:p>
        </p:txBody>
      </p:sp>
    </p:spTree>
    <p:extLst>
      <p:ext uri="{BB962C8B-B14F-4D97-AF65-F5344CB8AC3E}">
        <p14:creationId xmlns="" xmlns:p14="http://schemas.microsoft.com/office/powerpoint/2010/main" val="17360616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544635"/>
          </a:xfrm>
        </p:spPr>
        <p:txBody>
          <a:bodyPr/>
          <a:lstStyle/>
          <a:p>
            <a:pPr marL="457200" indent="-457200">
              <a:buFont typeface="+mj-lt"/>
              <a:buAutoNum type="arabicPeriod" startAt="2"/>
            </a:pPr>
            <a:r>
              <a:rPr lang="pl-PL" sz="2400" b="1" dirty="0"/>
              <a:t>Kryterium</a:t>
            </a:r>
            <a:r>
              <a:rPr lang="pl-PL" sz="2400" b="1" dirty="0" smtClean="0"/>
              <a:t> doboru grupy docelowej</a:t>
            </a:r>
            <a:endParaRPr lang="pl-PL" sz="2400" b="1" dirty="0"/>
          </a:p>
        </p:txBody>
      </p:sp>
      <p:sp>
        <p:nvSpPr>
          <p:cNvPr id="3" name="Symbol zastępczy zawartości 2"/>
          <p:cNvSpPr>
            <a:spLocks noGrp="1"/>
          </p:cNvSpPr>
          <p:nvPr>
            <p:ph idx="1"/>
          </p:nvPr>
        </p:nvSpPr>
        <p:spPr>
          <a:xfrm>
            <a:off x="628650" y="1433147"/>
            <a:ext cx="7996604" cy="4994030"/>
          </a:xfrm>
        </p:spPr>
        <p:txBody>
          <a:bodyPr/>
          <a:lstStyle/>
          <a:p>
            <a:pPr lvl="1" algn="just">
              <a:buFont typeface="Wingdings" panose="05000000000000000000" pitchFamily="2" charset="2"/>
              <a:buChar char="Ø"/>
            </a:pPr>
            <a:r>
              <a:rPr lang="pl-PL" sz="1800" dirty="0"/>
              <a:t>C</a:t>
            </a:r>
            <a:r>
              <a:rPr lang="x-none" sz="1800" dirty="0"/>
              <a:t>zy dobór grupy docelowej jest adekwatny do założeń projektu </a:t>
            </a:r>
            <a:r>
              <a:rPr lang="x-none" sz="1800" dirty="0" smtClean="0"/>
              <a:t>oraz </a:t>
            </a:r>
            <a:r>
              <a:rPr lang="x-none" sz="1800" dirty="0"/>
              <a:t>RPO WD 2014-2020, </a:t>
            </a:r>
            <a:r>
              <a:rPr lang="x-none" sz="1800" dirty="0" smtClean="0"/>
              <a:t>w </a:t>
            </a:r>
            <a:r>
              <a:rPr lang="x-none" sz="1800" dirty="0"/>
              <a:t>tym czy zawiera wystarczający opis:</a:t>
            </a:r>
            <a:endParaRPr lang="pl-PL" sz="1800" dirty="0"/>
          </a:p>
          <a:p>
            <a:pPr lvl="1">
              <a:buFont typeface="Symbol" panose="05050102010706020507" pitchFamily="18" charset="2"/>
              <a:buChar char=""/>
            </a:pPr>
            <a:r>
              <a:rPr lang="pl-PL" sz="1800" dirty="0" smtClean="0"/>
              <a:t>grupy docelowej, jaka będzie wspierana w ramach projektu;</a:t>
            </a:r>
          </a:p>
          <a:p>
            <a:pPr lvl="1">
              <a:buFont typeface="Symbol" panose="05050102010706020507" pitchFamily="18" charset="2"/>
              <a:buChar char=""/>
            </a:pPr>
            <a:r>
              <a:rPr lang="pl-PL" sz="1800" dirty="0" smtClean="0"/>
              <a:t>potrzeb i oczekiwań uczestników projektu w kontekście wsparcia, które ma być udzielane w ramach projektu;</a:t>
            </a:r>
          </a:p>
          <a:p>
            <a:pPr lvl="1">
              <a:buFont typeface="Symbol" panose="05050102010706020507" pitchFamily="18" charset="2"/>
              <a:buChar char=""/>
            </a:pPr>
            <a:r>
              <a:rPr lang="pl-PL" sz="1800" dirty="0" smtClean="0"/>
              <a:t>barier, na które napotykają uczestnicy projektu;</a:t>
            </a:r>
          </a:p>
          <a:p>
            <a:pPr lvl="1">
              <a:buFont typeface="Symbol" panose="05050102010706020507" pitchFamily="18" charset="2"/>
              <a:buChar char=""/>
            </a:pPr>
            <a:r>
              <a:rPr lang="pl-PL" sz="1800" dirty="0" smtClean="0"/>
              <a:t>skali zainteresowania potencjalnych uczestników projektu;</a:t>
            </a:r>
          </a:p>
          <a:p>
            <a:pPr lvl="1">
              <a:buFont typeface="Symbol" panose="05050102010706020507" pitchFamily="18" charset="2"/>
              <a:buChar char=""/>
            </a:pPr>
            <a:r>
              <a:rPr lang="pl-PL" sz="1800" dirty="0" smtClean="0"/>
              <a:t>sposobu rekrutacji uczestników projektu, w tym kryteriów rekrutacji zapewnienia dostępności rekrutacji dla osób z </a:t>
            </a:r>
            <a:r>
              <a:rPr lang="pl-PL" sz="1800" dirty="0" err="1" smtClean="0"/>
              <a:t>miepełnosprawnościami</a:t>
            </a:r>
            <a:r>
              <a:rPr lang="pl-PL" sz="1800" dirty="0" smtClean="0"/>
              <a:t>?</a:t>
            </a:r>
          </a:p>
          <a:p>
            <a:pPr marL="457200" lvl="1" indent="0" algn="just">
              <a:lnSpc>
                <a:spcPct val="100000"/>
              </a:lnSpc>
              <a:buNone/>
            </a:pPr>
            <a:r>
              <a:rPr lang="pl-PL" sz="1800" i="1" u="sng" dirty="0"/>
              <a:t>Kryterium jest weryfikowane na podstawie zapisów w części P wniosku </a:t>
            </a:r>
            <a:r>
              <a:rPr lang="pl-PL" sz="1800" i="1" u="sng" dirty="0" smtClean="0"/>
              <a:t/>
            </a:r>
            <a:br>
              <a:rPr lang="pl-PL" sz="1800" i="1" u="sng" dirty="0" smtClean="0"/>
            </a:br>
            <a:r>
              <a:rPr lang="pl-PL" sz="1800" i="1" u="sng" dirty="0" smtClean="0"/>
              <a:t>o </a:t>
            </a:r>
            <a:r>
              <a:rPr lang="pl-PL" sz="1800" i="1" u="sng" dirty="0"/>
              <a:t>dofinansowanie</a:t>
            </a:r>
            <a:r>
              <a:rPr lang="pl-PL" sz="1800" i="1" u="sng" dirty="0" smtClean="0"/>
              <a:t>.</a:t>
            </a:r>
          </a:p>
          <a:p>
            <a:pPr marL="457200" lvl="1" indent="0" algn="just">
              <a:lnSpc>
                <a:spcPct val="100000"/>
              </a:lnSpc>
              <a:buNone/>
            </a:pPr>
            <a:endParaRPr lang="pl-PL" sz="800" dirty="0" smtClean="0"/>
          </a:p>
          <a:p>
            <a:pPr algn="just">
              <a:buFont typeface="Wingdings" panose="05000000000000000000" pitchFamily="2" charset="2"/>
              <a:buChar char="q"/>
            </a:pPr>
            <a:r>
              <a:rPr lang="pl-PL" sz="1600" dirty="0"/>
              <a:t>Ocena adekwatności polega na weryfikacji, czy wskazana grupa docelowa wpisuje się </a:t>
            </a:r>
            <a:br>
              <a:rPr lang="pl-PL" sz="1600" dirty="0"/>
            </a:br>
            <a:r>
              <a:rPr lang="pl-PL" sz="1600" dirty="0"/>
              <a:t>w grupy docelowe określone w SZOOP RPO WD 2014-2020 oraz czy wskazana grupa wpisuje się w diagnozę sytuacji problemowej, na którą odpowiedź stanowi projekt</a:t>
            </a:r>
            <a:r>
              <a:rPr lang="pl-PL" sz="1600" dirty="0" smtClean="0"/>
              <a:t>.</a:t>
            </a:r>
          </a:p>
          <a:p>
            <a:pPr algn="just">
              <a:buFont typeface="Wingdings" panose="05000000000000000000" pitchFamily="2" charset="2"/>
              <a:buChar char="q"/>
            </a:pPr>
            <a:r>
              <a:rPr lang="pl-PL" sz="1600" dirty="0"/>
              <a:t>W ramach kryterium IOK dopuszcza możliwość oceny </a:t>
            </a:r>
            <a:r>
              <a:rPr lang="pl-PL" sz="1600" dirty="0" smtClean="0"/>
              <a:t>warunkowej</a:t>
            </a:r>
            <a:endParaRPr lang="pl-PL" sz="1600" dirty="0"/>
          </a:p>
          <a:p>
            <a:pPr>
              <a:buNone/>
            </a:pPr>
            <a:endParaRPr lang="pl-PL" sz="800" b="1" dirty="0" smtClean="0"/>
          </a:p>
          <a:p>
            <a:pPr>
              <a:spcBef>
                <a:spcPts val="0"/>
              </a:spcBef>
              <a:buNone/>
            </a:pPr>
            <a:r>
              <a:rPr lang="pl-PL" sz="1600" b="1" dirty="0" smtClean="0"/>
              <a:t>Skala punktowa: 0 - 4. </a:t>
            </a:r>
            <a:endParaRPr lang="pl-PL" sz="14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55</a:t>
            </a:fld>
            <a:endParaRPr lang="pl-PL">
              <a:solidFill>
                <a:prstClr val="black">
                  <a:tint val="75000"/>
                </a:prstClr>
              </a:solidFill>
            </a:endParaRPr>
          </a:p>
        </p:txBody>
      </p:sp>
    </p:spTree>
    <p:extLst>
      <p:ext uri="{BB962C8B-B14F-4D97-AF65-F5344CB8AC3E}">
        <p14:creationId xmlns="" xmlns:p14="http://schemas.microsoft.com/office/powerpoint/2010/main" val="40108443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7539" y="967154"/>
            <a:ext cx="8080130" cy="474784"/>
          </a:xfrm>
        </p:spPr>
        <p:txBody>
          <a:bodyPr/>
          <a:lstStyle/>
          <a:p>
            <a:pPr marL="457200" indent="-457200">
              <a:buFont typeface="+mj-lt"/>
              <a:buAutoNum type="arabicPeriod" startAt="3"/>
            </a:pPr>
            <a:r>
              <a:rPr lang="pl-PL" sz="2400" b="1" dirty="0" smtClean="0"/>
              <a:t>Kryterium trafności </a:t>
            </a:r>
            <a:r>
              <a:rPr lang="pl-PL" sz="2400" b="1" dirty="0"/>
              <a:t>działań</a:t>
            </a:r>
            <a:r>
              <a:rPr lang="pl-PL" sz="2400" b="1" dirty="0" smtClean="0"/>
              <a:t> i racjonalności harmonogramu</a:t>
            </a:r>
            <a:endParaRPr lang="pl-PL" sz="2400" b="1" dirty="0"/>
          </a:p>
        </p:txBody>
      </p:sp>
      <p:sp>
        <p:nvSpPr>
          <p:cNvPr id="3" name="Symbol zastępczy zawartości 2"/>
          <p:cNvSpPr>
            <a:spLocks noGrp="1"/>
          </p:cNvSpPr>
          <p:nvPr>
            <p:ph idx="1"/>
          </p:nvPr>
        </p:nvSpPr>
        <p:spPr>
          <a:xfrm>
            <a:off x="628649" y="1336431"/>
            <a:ext cx="8110905" cy="4900247"/>
          </a:xfrm>
        </p:spPr>
        <p:txBody>
          <a:bodyPr/>
          <a:lstStyle/>
          <a:p>
            <a:pPr marL="576000" lvl="1" algn="just">
              <a:buFont typeface="Wingdings" panose="05000000000000000000" pitchFamily="2" charset="2"/>
              <a:buChar char="Ø"/>
            </a:pPr>
            <a:r>
              <a:rPr lang="pl-PL" sz="1800" dirty="0"/>
              <a:t>Czy we wniosku o dofinansowanie projektu przedstawiono wystarczający opis:</a:t>
            </a:r>
          </a:p>
          <a:p>
            <a:pPr lvl="1">
              <a:buFont typeface="Symbol" panose="05050102010706020507" pitchFamily="18" charset="2"/>
              <a:buChar char=""/>
            </a:pPr>
            <a:r>
              <a:rPr lang="pl-PL" sz="1800" dirty="0"/>
              <a:t>zadań realizowanych w ramach projektu;</a:t>
            </a:r>
          </a:p>
          <a:p>
            <a:pPr lvl="1">
              <a:buFont typeface="Symbol" panose="05050102010706020507" pitchFamily="18" charset="2"/>
              <a:buChar char=""/>
            </a:pPr>
            <a:r>
              <a:rPr lang="pl-PL" sz="1800" dirty="0"/>
              <a:t>uzasadnienia potrzeby realizacji zadań w kontekście przedstawionej diagnozy;</a:t>
            </a:r>
          </a:p>
          <a:p>
            <a:pPr lvl="1">
              <a:buFont typeface="Symbol" panose="05050102010706020507" pitchFamily="18" charset="2"/>
              <a:buChar char=""/>
            </a:pPr>
            <a:r>
              <a:rPr lang="pl-PL" sz="1800" dirty="0"/>
              <a:t>wartości wskaźników, które zostaną osiągnięte w ramach zadań </a:t>
            </a:r>
            <a:r>
              <a:rPr lang="pl-PL" sz="1800" dirty="0" smtClean="0"/>
              <a:t>(</a:t>
            </a:r>
            <a:r>
              <a:rPr lang="pl-PL" sz="1800" dirty="0"/>
              <a:t>jeśli dotyczy);</a:t>
            </a:r>
          </a:p>
          <a:p>
            <a:pPr lvl="1">
              <a:buFont typeface="Symbol" panose="05050102010706020507" pitchFamily="18" charset="2"/>
              <a:buChar char=""/>
            </a:pPr>
            <a:r>
              <a:rPr lang="pl-PL" sz="1800" dirty="0"/>
              <a:t>roli partnerów w realizacji poszczególnych zadań, jeśli przewidziano ich realizację </a:t>
            </a:r>
            <a:br>
              <a:rPr lang="pl-PL" sz="1800" dirty="0"/>
            </a:br>
            <a:r>
              <a:rPr lang="pl-PL" sz="1800" dirty="0"/>
              <a:t>w ramach partnerstwa wraz z uzasadnieniem (jeśli dotyczy);</a:t>
            </a:r>
          </a:p>
          <a:p>
            <a:pPr lvl="1">
              <a:buFont typeface="Symbol" panose="05050102010706020507" pitchFamily="18" charset="2"/>
              <a:buChar char=""/>
            </a:pPr>
            <a:r>
              <a:rPr lang="pl-PL" sz="1800" dirty="0"/>
              <a:t> trwałości i wpływu rezultatów projektu (jeśli dotyczy</a:t>
            </a:r>
            <a:r>
              <a:rPr lang="pl-PL" sz="1800" dirty="0" smtClean="0"/>
              <a:t>)?</a:t>
            </a:r>
          </a:p>
          <a:p>
            <a:pPr lvl="1">
              <a:buFont typeface="Symbol" panose="05050102010706020507" pitchFamily="18" charset="2"/>
              <a:buChar char=""/>
            </a:pPr>
            <a:endParaRPr lang="pl-PL" sz="1800" dirty="0"/>
          </a:p>
          <a:p>
            <a:pPr marL="576000" lvl="1" algn="just">
              <a:buFont typeface="Wingdings" panose="05000000000000000000" pitchFamily="2" charset="2"/>
              <a:buChar char="Ø"/>
            </a:pPr>
            <a:r>
              <a:rPr lang="pl-PL" sz="1800" dirty="0"/>
              <a:t>Czy przedstawiony harmonogram realizacji projektu jest racjonalny </a:t>
            </a:r>
            <a:r>
              <a:rPr lang="pl-PL" sz="1800" dirty="0" smtClean="0"/>
              <a:t/>
            </a:r>
            <a:br>
              <a:rPr lang="pl-PL" sz="1800" dirty="0" smtClean="0"/>
            </a:br>
            <a:r>
              <a:rPr lang="pl-PL" sz="1800" dirty="0" smtClean="0"/>
              <a:t>w </a:t>
            </a:r>
            <a:r>
              <a:rPr lang="pl-PL" sz="1800" dirty="0"/>
              <a:t>stosunku </a:t>
            </a:r>
            <a:r>
              <a:rPr lang="pl-PL" sz="1800" dirty="0" smtClean="0"/>
              <a:t>do </a:t>
            </a:r>
            <a:r>
              <a:rPr lang="pl-PL" sz="1800" dirty="0"/>
              <a:t>przedstawionego zakresu zadań w projekcie?</a:t>
            </a:r>
          </a:p>
          <a:p>
            <a:pPr marL="457200" lvl="1" indent="0" algn="just">
              <a:lnSpc>
                <a:spcPct val="100000"/>
              </a:lnSpc>
              <a:buNone/>
            </a:pPr>
            <a:r>
              <a:rPr lang="pl-PL" sz="1800" i="1" u="sng" dirty="0" smtClean="0"/>
              <a:t>Kryterium </a:t>
            </a:r>
            <a:r>
              <a:rPr lang="pl-PL" sz="1800" i="1" u="sng" dirty="0"/>
              <a:t>jest weryfikowane na podstawie zapisów w części R i S wniosku </a:t>
            </a:r>
            <a:br>
              <a:rPr lang="pl-PL" sz="1800" i="1" u="sng" dirty="0"/>
            </a:br>
            <a:r>
              <a:rPr lang="pl-PL" sz="1800" i="1" u="sng" dirty="0"/>
              <a:t>o dofinansowanie.</a:t>
            </a:r>
          </a:p>
          <a:p>
            <a:pPr>
              <a:spcBef>
                <a:spcPts val="1800"/>
              </a:spcBef>
              <a:buFont typeface="Wingdings" panose="05000000000000000000" pitchFamily="2" charset="2"/>
              <a:buChar char="q"/>
            </a:pPr>
            <a:r>
              <a:rPr lang="pl-PL" sz="1600" dirty="0" smtClean="0"/>
              <a:t>W </a:t>
            </a:r>
            <a:r>
              <a:rPr lang="pl-PL" sz="1600" dirty="0"/>
              <a:t>ramach kryterium IOK dopuszcza możliwość oceny warunkowej.</a:t>
            </a:r>
          </a:p>
          <a:p>
            <a:pPr>
              <a:spcBef>
                <a:spcPts val="1800"/>
              </a:spcBef>
              <a:buNone/>
            </a:pPr>
            <a:endParaRPr lang="pl-PL" sz="800" dirty="0" smtClean="0"/>
          </a:p>
          <a:p>
            <a:pPr>
              <a:spcBef>
                <a:spcPts val="0"/>
              </a:spcBef>
              <a:buNone/>
            </a:pPr>
            <a:r>
              <a:rPr lang="pl-PL" sz="1600" b="1" dirty="0" smtClean="0"/>
              <a:t>Skala punktowa: 0 - 10. </a:t>
            </a:r>
            <a:endParaRPr lang="pl-PL" sz="16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56</a:t>
            </a:fld>
            <a:endParaRPr lang="pl-PL" dirty="0">
              <a:solidFill>
                <a:prstClr val="black">
                  <a:tint val="75000"/>
                </a:prstClr>
              </a:solidFill>
            </a:endParaRPr>
          </a:p>
        </p:txBody>
      </p:sp>
    </p:spTree>
    <p:extLst>
      <p:ext uri="{BB962C8B-B14F-4D97-AF65-F5344CB8AC3E}">
        <p14:creationId xmlns="" xmlns:p14="http://schemas.microsoft.com/office/powerpoint/2010/main" val="39863090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6331" y="958850"/>
            <a:ext cx="8053753" cy="933450"/>
          </a:xfrm>
        </p:spPr>
        <p:txBody>
          <a:bodyPr/>
          <a:lstStyle/>
          <a:p>
            <a:pPr marL="457200" indent="-457200">
              <a:buFont typeface="+mj-lt"/>
              <a:buAutoNum type="arabicPeriod" startAt="4"/>
            </a:pPr>
            <a:r>
              <a:rPr lang="pl-PL" sz="2400" b="1" dirty="0" smtClean="0"/>
              <a:t>Kryterium adekwatności sposobu zarządzania oraz posiadanego potencjału</a:t>
            </a:r>
            <a:endParaRPr lang="pl-PL" sz="2400" b="1" dirty="0"/>
          </a:p>
        </p:txBody>
      </p:sp>
      <p:sp>
        <p:nvSpPr>
          <p:cNvPr id="3" name="Symbol zastępczy zawartości 2"/>
          <p:cNvSpPr>
            <a:spLocks noGrp="1"/>
          </p:cNvSpPr>
          <p:nvPr>
            <p:ph idx="1"/>
          </p:nvPr>
        </p:nvSpPr>
        <p:spPr>
          <a:xfrm>
            <a:off x="628650" y="1802424"/>
            <a:ext cx="7886700" cy="4374540"/>
          </a:xfrm>
        </p:spPr>
        <p:txBody>
          <a:bodyPr/>
          <a:lstStyle/>
          <a:p>
            <a:pPr marL="576000" lvl="1" algn="just">
              <a:buFont typeface="Wingdings" panose="05000000000000000000" pitchFamily="2" charset="2"/>
              <a:buChar char="Ø"/>
            </a:pPr>
            <a:r>
              <a:rPr lang="pl-PL" sz="1800" dirty="0"/>
              <a:t>Czy przedstawiony sposób zarządzania projektem jest adekwatny do zakresu </a:t>
            </a:r>
            <a:r>
              <a:rPr lang="pl-PL" sz="1800" dirty="0" smtClean="0"/>
              <a:t>projektu?</a:t>
            </a:r>
          </a:p>
          <a:p>
            <a:pPr marL="576000" lvl="1" algn="just">
              <a:buFont typeface="Wingdings" panose="05000000000000000000" pitchFamily="2" charset="2"/>
              <a:buChar char="Ø"/>
            </a:pPr>
            <a:r>
              <a:rPr lang="pl-PL" sz="1600" dirty="0" smtClean="0"/>
              <a:t>Czy podmioty zaangażowane w realizację projektu posiadają odpowiedni potencjał (kadrowy, techniczny, finansowy) do realizacji projektu?</a:t>
            </a:r>
          </a:p>
          <a:p>
            <a:pPr marL="347400" lvl="1" indent="0" algn="just">
              <a:buNone/>
            </a:pPr>
            <a:endParaRPr lang="pl-PL" sz="1600" dirty="0"/>
          </a:p>
          <a:p>
            <a:pPr marL="457200" lvl="1" indent="0" algn="just">
              <a:lnSpc>
                <a:spcPct val="100000"/>
              </a:lnSpc>
              <a:buNone/>
            </a:pPr>
            <a:r>
              <a:rPr lang="pl-PL" sz="1800" i="1" u="sng" dirty="0"/>
              <a:t>Kryterium jest weryfikowane na podstawie zapisów w części U.1 i G wniosku </a:t>
            </a:r>
            <a:r>
              <a:rPr lang="pl-PL" sz="1800" i="1" u="sng" dirty="0" smtClean="0"/>
              <a:t/>
            </a:r>
            <a:br>
              <a:rPr lang="pl-PL" sz="1800" i="1" u="sng" dirty="0" smtClean="0"/>
            </a:br>
            <a:r>
              <a:rPr lang="pl-PL" sz="1800" i="1" u="sng" dirty="0" smtClean="0"/>
              <a:t>o </a:t>
            </a:r>
            <a:r>
              <a:rPr lang="pl-PL" sz="1800" i="1" u="sng" dirty="0"/>
              <a:t>dofinansowanie projektu.</a:t>
            </a:r>
          </a:p>
          <a:p>
            <a:pPr marL="347400" lvl="1" indent="0" algn="just">
              <a:buNone/>
            </a:pPr>
            <a:endParaRPr lang="pl-PL" sz="1600" dirty="0" smtClean="0"/>
          </a:p>
          <a:p>
            <a:pPr marL="347400" lvl="1" indent="0" algn="just">
              <a:buNone/>
            </a:pPr>
            <a:endParaRPr lang="pl-PL" sz="1600" dirty="0"/>
          </a:p>
          <a:p>
            <a:pPr marL="342000" indent="-342900" algn="just">
              <a:buFont typeface="Wingdings" panose="05000000000000000000" pitchFamily="2" charset="2"/>
              <a:buChar char="q"/>
            </a:pPr>
            <a:r>
              <a:rPr lang="pl-PL" sz="1600" dirty="0" smtClean="0"/>
              <a:t>Ocenie podlega opis potencjału w kontekście możliwości jego wykorzystania na potrzeby realizacji projektu.</a:t>
            </a:r>
          </a:p>
          <a:p>
            <a:pPr marL="233100" indent="-342900" algn="just">
              <a:buFont typeface="Wingdings" panose="05000000000000000000" pitchFamily="2" charset="2"/>
              <a:buChar char="q"/>
            </a:pPr>
            <a:r>
              <a:rPr lang="pl-PL" sz="1600" dirty="0"/>
              <a:t>W ramach kryterium IOK dopuszcza możliwość oceny warunkowej</a:t>
            </a:r>
            <a:r>
              <a:rPr lang="pl-PL" sz="1600" dirty="0" smtClean="0"/>
              <a:t>.</a:t>
            </a:r>
          </a:p>
          <a:p>
            <a:pPr>
              <a:buNone/>
            </a:pPr>
            <a:endParaRPr lang="pl-PL" sz="1600" dirty="0" smtClean="0"/>
          </a:p>
          <a:p>
            <a:pPr>
              <a:buNone/>
            </a:pPr>
            <a:r>
              <a:rPr lang="pl-PL" sz="1600" b="1" dirty="0" smtClean="0"/>
              <a:t>Skala punktowa: 0 - 8.</a:t>
            </a:r>
            <a:r>
              <a:rPr lang="pl-PL" sz="1600" dirty="0" smtClean="0"/>
              <a:t> </a:t>
            </a: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57</a:t>
            </a:fld>
            <a:endParaRPr lang="pl-PL">
              <a:solidFill>
                <a:prstClr val="black">
                  <a:tint val="75000"/>
                </a:prstClr>
              </a:solidFill>
            </a:endParaRPr>
          </a:p>
        </p:txBody>
      </p:sp>
    </p:spTree>
    <p:extLst>
      <p:ext uri="{BB962C8B-B14F-4D97-AF65-F5344CB8AC3E}">
        <p14:creationId xmlns="" xmlns:p14="http://schemas.microsoft.com/office/powerpoint/2010/main" val="3965248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606181"/>
          </a:xfrm>
        </p:spPr>
        <p:txBody>
          <a:bodyPr/>
          <a:lstStyle/>
          <a:p>
            <a:pPr marL="457200" indent="-457200">
              <a:buFont typeface="+mj-lt"/>
              <a:buAutoNum type="arabicPeriod" startAt="5"/>
            </a:pPr>
            <a:r>
              <a:rPr lang="pl-PL" sz="2400" b="1" dirty="0" smtClean="0"/>
              <a:t>Kryterium doświadczenia</a:t>
            </a:r>
            <a:endParaRPr lang="pl-PL" sz="2400" b="1" dirty="0"/>
          </a:p>
        </p:txBody>
      </p:sp>
      <p:sp>
        <p:nvSpPr>
          <p:cNvPr id="3" name="Symbol zastępczy zawartości 2"/>
          <p:cNvSpPr>
            <a:spLocks noGrp="1"/>
          </p:cNvSpPr>
          <p:nvPr>
            <p:ph idx="1"/>
          </p:nvPr>
        </p:nvSpPr>
        <p:spPr>
          <a:xfrm>
            <a:off x="628650" y="1635567"/>
            <a:ext cx="7886700" cy="4378371"/>
          </a:xfrm>
        </p:spPr>
        <p:txBody>
          <a:bodyPr/>
          <a:lstStyle/>
          <a:p>
            <a:pPr marL="576000" lvl="1" algn="just">
              <a:buFont typeface="Wingdings" panose="05000000000000000000" pitchFamily="2" charset="2"/>
              <a:buChar char="Ø"/>
            </a:pPr>
            <a:r>
              <a:rPr lang="pl-PL" sz="1800" dirty="0"/>
              <a:t>Czy Wnioskodawca lub partnerzy, w przypadku projektu realizowanego </a:t>
            </a:r>
            <a:r>
              <a:rPr lang="pl-PL" sz="1800" dirty="0" smtClean="0"/>
              <a:t/>
            </a:r>
            <a:br>
              <a:rPr lang="pl-PL" sz="1800" dirty="0" smtClean="0"/>
            </a:br>
            <a:r>
              <a:rPr lang="pl-PL" sz="1800" dirty="0" smtClean="0"/>
              <a:t>w </a:t>
            </a:r>
            <a:r>
              <a:rPr lang="pl-PL" sz="1800" dirty="0"/>
              <a:t>partnerstwie, posiadają doświadczenie w realizacji przedsięwzięć, w tym przedsięwzięć finansowanych ze środków innych niż środki funduszu UE:</a:t>
            </a:r>
          </a:p>
          <a:p>
            <a:pPr lvl="1" algn="just">
              <a:buFont typeface="Symbol" panose="05050102010706020507" pitchFamily="18" charset="2"/>
              <a:buChar char=""/>
            </a:pPr>
            <a:r>
              <a:rPr lang="pl-PL" sz="1800" dirty="0"/>
              <a:t>w obszarze, w którym udzielane będzie wsparcie przewidziane w ramach </a:t>
            </a:r>
            <a:r>
              <a:rPr lang="pl-PL" sz="1800" dirty="0" smtClean="0"/>
              <a:t>projektu,</a:t>
            </a:r>
          </a:p>
          <a:p>
            <a:pPr lvl="1" algn="just">
              <a:buFont typeface="Symbol" panose="05050102010706020507" pitchFamily="18" charset="2"/>
              <a:buChar char=""/>
            </a:pPr>
            <a:r>
              <a:rPr lang="pl-PL" sz="1800" dirty="0" smtClean="0"/>
              <a:t>na </a:t>
            </a:r>
            <a:r>
              <a:rPr lang="pl-PL" sz="1800" dirty="0"/>
              <a:t>rzecz grupy docelowej, do której kierowane będzie wsparcie przewidziane w ramach </a:t>
            </a:r>
            <a:r>
              <a:rPr lang="pl-PL" sz="1800" dirty="0" smtClean="0"/>
              <a:t>projektu,</a:t>
            </a:r>
          </a:p>
          <a:p>
            <a:pPr lvl="1" algn="just">
              <a:buFont typeface="Symbol" panose="05050102010706020507" pitchFamily="18" charset="2"/>
              <a:buChar char=""/>
            </a:pPr>
            <a:r>
              <a:rPr lang="pl-PL" sz="1800" dirty="0" smtClean="0"/>
              <a:t>na </a:t>
            </a:r>
            <a:r>
              <a:rPr lang="pl-PL" sz="1800" dirty="0"/>
              <a:t>określonym terytorium, którego dotyczyć będzie realizacja projektu?</a:t>
            </a:r>
          </a:p>
          <a:p>
            <a:pPr>
              <a:buNone/>
            </a:pPr>
            <a:r>
              <a:rPr lang="pl-PL" sz="1600" dirty="0" smtClean="0"/>
              <a:t>	</a:t>
            </a:r>
          </a:p>
          <a:p>
            <a:pPr marL="457200" lvl="1" indent="0" algn="just">
              <a:lnSpc>
                <a:spcPct val="100000"/>
              </a:lnSpc>
              <a:buNone/>
            </a:pPr>
            <a:r>
              <a:rPr lang="pl-PL" sz="1800" i="1" u="sng" dirty="0" smtClean="0"/>
              <a:t>Kryterium jest weryfikowane na podstawie zapisów w części U.1 wniosku </a:t>
            </a:r>
            <a:br>
              <a:rPr lang="pl-PL" sz="1800" i="1" u="sng" dirty="0" smtClean="0"/>
            </a:br>
            <a:r>
              <a:rPr lang="pl-PL" sz="1800" i="1" u="sng" dirty="0" smtClean="0"/>
              <a:t>o dofinansowanie.</a:t>
            </a:r>
          </a:p>
          <a:p>
            <a:pPr>
              <a:buFont typeface="Wingdings" panose="05000000000000000000" pitchFamily="2" charset="2"/>
              <a:buChar char="q"/>
            </a:pPr>
            <a:endParaRPr lang="pl-PL" sz="1600" dirty="0" smtClean="0"/>
          </a:p>
          <a:p>
            <a:pPr>
              <a:buFont typeface="Wingdings" panose="05000000000000000000" pitchFamily="2" charset="2"/>
              <a:buChar char="q"/>
            </a:pPr>
            <a:r>
              <a:rPr lang="pl-PL" sz="1600" dirty="0" smtClean="0"/>
              <a:t>W </a:t>
            </a:r>
            <a:r>
              <a:rPr lang="pl-PL" sz="1600" dirty="0"/>
              <a:t>ramach kryterium IOK dopuszcza możliwość oceny warunkowej.</a:t>
            </a:r>
          </a:p>
          <a:p>
            <a:pPr>
              <a:buNone/>
            </a:pPr>
            <a:r>
              <a:rPr lang="pl-PL" sz="1600" b="1" dirty="0" smtClean="0"/>
              <a:t>Skala punktowa: 0 - 8. </a:t>
            </a:r>
            <a:endParaRPr lang="pl-PL" sz="1600" dirty="0" smtClean="0"/>
          </a:p>
          <a:p>
            <a:pPr>
              <a:buNone/>
            </a:pPr>
            <a:r>
              <a:rPr lang="pl-PL" sz="1600" dirty="0" smtClean="0"/>
              <a:t>	</a:t>
            </a:r>
          </a:p>
          <a:p>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58</a:t>
            </a:fld>
            <a:endParaRPr lang="pl-PL">
              <a:solidFill>
                <a:prstClr val="black">
                  <a:tint val="75000"/>
                </a:prstClr>
              </a:solidFill>
            </a:endParaRPr>
          </a:p>
        </p:txBody>
      </p:sp>
    </p:spTree>
    <p:extLst>
      <p:ext uri="{BB962C8B-B14F-4D97-AF65-F5344CB8AC3E}">
        <p14:creationId xmlns="" xmlns:p14="http://schemas.microsoft.com/office/powerpoint/2010/main" val="8168172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1"/>
            <a:ext cx="7886700" cy="412750"/>
          </a:xfrm>
        </p:spPr>
        <p:txBody>
          <a:bodyPr/>
          <a:lstStyle/>
          <a:p>
            <a:pPr marL="457200" indent="-457200">
              <a:buFont typeface="+mj-lt"/>
              <a:buAutoNum type="arabicPeriod" startAt="6"/>
            </a:pPr>
            <a:r>
              <a:rPr lang="pl-PL" sz="2400" b="1" dirty="0" smtClean="0"/>
              <a:t>Kryterium budżetu projektu</a:t>
            </a:r>
            <a:endParaRPr lang="pl-PL" sz="2400" b="1" dirty="0"/>
          </a:p>
        </p:txBody>
      </p:sp>
      <p:sp>
        <p:nvSpPr>
          <p:cNvPr id="3" name="Symbol zastępczy zawartości 2"/>
          <p:cNvSpPr>
            <a:spLocks noGrp="1"/>
          </p:cNvSpPr>
          <p:nvPr>
            <p:ph idx="1"/>
          </p:nvPr>
        </p:nvSpPr>
        <p:spPr>
          <a:xfrm>
            <a:off x="628650" y="1310054"/>
            <a:ext cx="7886700" cy="4818184"/>
          </a:xfrm>
        </p:spPr>
        <p:txBody>
          <a:bodyPr/>
          <a:lstStyle/>
          <a:p>
            <a:pPr marL="576000" lvl="1" algn="just">
              <a:buFont typeface="Wingdings" panose="05000000000000000000" pitchFamily="2" charset="2"/>
              <a:buChar char="Ø"/>
            </a:pPr>
            <a:r>
              <a:rPr lang="pl-PL" sz="1800" dirty="0"/>
              <a:t>Czy wydatki są niezbędne do realizacji projektu i osiągnięcia jego </a:t>
            </a:r>
            <a:r>
              <a:rPr lang="pl-PL" sz="1800" dirty="0" smtClean="0"/>
              <a:t>celów?</a:t>
            </a:r>
          </a:p>
          <a:p>
            <a:pPr marL="576000" lvl="1" algn="just">
              <a:buFont typeface="Wingdings" panose="05000000000000000000" pitchFamily="2" charset="2"/>
              <a:buChar char="Ø"/>
            </a:pPr>
            <a:r>
              <a:rPr lang="pl-PL" sz="1800" dirty="0" smtClean="0"/>
              <a:t>Czy budżet projektu został sporządzony w sposób prawidłowy?</a:t>
            </a:r>
          </a:p>
          <a:p>
            <a:pPr marL="576000" lvl="1" algn="just">
              <a:buFont typeface="Wingdings" panose="05000000000000000000" pitchFamily="2" charset="2"/>
              <a:buChar char="Ø"/>
            </a:pPr>
            <a:r>
              <a:rPr lang="pl-PL" sz="1800" dirty="0" smtClean="0"/>
              <a:t>Czy wysokość kosztów przypadających na jednego uczestnika projektu jest adekwatna do zakresu projektu oraz osiągniętych korzyści, a zaplanowane wydatki są racjonalne?</a:t>
            </a:r>
          </a:p>
          <a:p>
            <a:pPr marL="457200" lvl="1" indent="0" algn="just">
              <a:lnSpc>
                <a:spcPct val="100000"/>
              </a:lnSpc>
              <a:buNone/>
            </a:pPr>
            <a:endParaRPr lang="pl-PL" sz="800" i="1" u="sng" dirty="0" smtClean="0"/>
          </a:p>
          <a:p>
            <a:pPr marL="457200" lvl="1" indent="0" algn="just">
              <a:lnSpc>
                <a:spcPct val="100000"/>
              </a:lnSpc>
              <a:buNone/>
            </a:pPr>
            <a:r>
              <a:rPr lang="pl-PL" sz="1800" i="1" u="sng" dirty="0" smtClean="0"/>
              <a:t>Kryteria </a:t>
            </a:r>
            <a:r>
              <a:rPr lang="pl-PL" sz="1800" i="1" u="sng" dirty="0"/>
              <a:t>są weryfikowane na podstawie zapisów w części W, X, Y, Z wniosku </a:t>
            </a:r>
            <a:br>
              <a:rPr lang="pl-PL" sz="1800" i="1" u="sng" dirty="0"/>
            </a:br>
            <a:r>
              <a:rPr lang="pl-PL" sz="1800" i="1" u="sng" dirty="0"/>
              <a:t>o dofinansowanie.</a:t>
            </a:r>
          </a:p>
          <a:p>
            <a:pPr algn="just">
              <a:buNone/>
            </a:pPr>
            <a:endParaRPr lang="pl-PL" sz="1600" dirty="0" smtClean="0"/>
          </a:p>
          <a:p>
            <a:pPr algn="just">
              <a:buFont typeface="Wingdings" panose="05000000000000000000" pitchFamily="2" charset="2"/>
              <a:buChar char="q"/>
            </a:pPr>
            <a:r>
              <a:rPr lang="pl-PL" sz="1600" dirty="0" smtClean="0"/>
              <a:t>W ramach tego kryterium weryfikacji podlega zgodność budżetu z wymogami zawartymi </a:t>
            </a:r>
            <a:br>
              <a:rPr lang="pl-PL" sz="1600" dirty="0" smtClean="0"/>
            </a:br>
            <a:r>
              <a:rPr lang="pl-PL" sz="1600" dirty="0" smtClean="0"/>
              <a:t>w wytycznych w zakresie kwalifikowalności wydatków oraz zapisami instrukcji wypełniania wniosku o dofinansowanie. Dodatkowo w ramach kryterium bada się prawidłowość stosowania kwot ryczałtowych oraz stawek jednostkowych w przypadkach projektów spełniających warunki ich stosowania.</a:t>
            </a:r>
          </a:p>
          <a:p>
            <a:pPr algn="just">
              <a:buFont typeface="Wingdings" panose="05000000000000000000" pitchFamily="2" charset="2"/>
              <a:buChar char="q"/>
            </a:pPr>
            <a:r>
              <a:rPr lang="pl-PL" sz="1600" dirty="0"/>
              <a:t>W ramach kryterium IOK dopuszcza możliwość oceny warunkowej.</a:t>
            </a:r>
          </a:p>
          <a:p>
            <a:pPr>
              <a:buNone/>
            </a:pPr>
            <a:endParaRPr lang="pl-PL" sz="1600" dirty="0"/>
          </a:p>
          <a:p>
            <a:pPr>
              <a:spcBef>
                <a:spcPts val="0"/>
              </a:spcBef>
              <a:buNone/>
            </a:pPr>
            <a:r>
              <a:rPr lang="pl-PL" sz="1600" b="1" dirty="0" smtClean="0"/>
              <a:t>Skala punktowa: 0 - 10. </a:t>
            </a:r>
            <a:endParaRPr lang="pl-PL" sz="1600"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59</a:t>
            </a:fld>
            <a:endParaRPr lang="pl-PL">
              <a:solidFill>
                <a:prstClr val="black">
                  <a:tint val="75000"/>
                </a:prstClr>
              </a:solidFill>
            </a:endParaRPr>
          </a:p>
        </p:txBody>
      </p:sp>
    </p:spTree>
    <p:extLst>
      <p:ext uri="{BB962C8B-B14F-4D97-AF65-F5344CB8AC3E}">
        <p14:creationId xmlns="" xmlns:p14="http://schemas.microsoft.com/office/powerpoint/2010/main" val="278482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94487"/>
            <a:ext cx="7886700" cy="5161863"/>
          </a:xfrm>
        </p:spPr>
        <p:txBody>
          <a:bodyPr/>
          <a:lstStyle/>
          <a:p>
            <a:pPr marL="0" indent="0">
              <a:buNone/>
            </a:pPr>
            <a:r>
              <a:rPr lang="pl-PL" sz="2400" b="1" dirty="0"/>
              <a:t>Przedmiot </a:t>
            </a:r>
            <a:r>
              <a:rPr lang="pl-PL" sz="2400" b="1" dirty="0" smtClean="0"/>
              <a:t>konkursu</a:t>
            </a:r>
            <a:endParaRPr lang="en-US" sz="2400" b="1" dirty="0" smtClean="0"/>
          </a:p>
          <a:p>
            <a:pPr marL="0" indent="0">
              <a:buNone/>
            </a:pPr>
            <a:r>
              <a:rPr lang="pl-PL" sz="1800" dirty="0" smtClean="0"/>
              <a:t>Niniejszy </a:t>
            </a:r>
            <a:r>
              <a:rPr lang="pl-PL" sz="1800" dirty="0"/>
              <a:t>konkurs dotyczy naboru projektów składanych w ramach: </a:t>
            </a:r>
            <a:endParaRPr lang="en-US" sz="1800" dirty="0"/>
          </a:p>
          <a:p>
            <a:pPr algn="just">
              <a:buFont typeface="Wingdings" panose="05000000000000000000" pitchFamily="2" charset="2"/>
              <a:buChar char="Ø"/>
            </a:pPr>
            <a:r>
              <a:rPr lang="pl-PL" sz="1800" dirty="0" smtClean="0"/>
              <a:t> </a:t>
            </a:r>
            <a:r>
              <a:rPr lang="pl-PL" sz="1800" b="1" dirty="0" smtClean="0"/>
              <a:t>typu operacji 9.2.A</a:t>
            </a:r>
            <a:r>
              <a:rPr lang="pl-PL" sz="1800" b="1" dirty="0"/>
              <a:t>., tj. </a:t>
            </a:r>
            <a:r>
              <a:rPr lang="pl-PL" sz="1800" u="sng" dirty="0"/>
              <a:t>projektów ukierunkowanych na usługi asystenckie </a:t>
            </a:r>
            <a:r>
              <a:rPr lang="pl-PL" sz="1800" u="sng" dirty="0" smtClean="0"/>
              <a:t/>
            </a:r>
            <a:br>
              <a:rPr lang="pl-PL" sz="1800" u="sng" dirty="0" smtClean="0"/>
            </a:br>
            <a:r>
              <a:rPr lang="pl-PL" sz="1800" u="sng" dirty="0" smtClean="0"/>
              <a:t>i </a:t>
            </a:r>
            <a:r>
              <a:rPr lang="pl-PL" sz="1800" u="sng" dirty="0"/>
              <a:t>opiekuńcze nad osobami niesamodzielnymi świadczone w lokalnej społeczności</a:t>
            </a:r>
            <a:r>
              <a:rPr lang="pl-PL" sz="1800" u="sng" dirty="0" smtClean="0"/>
              <a:t>:</a:t>
            </a:r>
          </a:p>
          <a:p>
            <a:pPr marL="800100" lvl="1" indent="-342900" algn="just">
              <a:buAutoNum type="arabicParenR"/>
            </a:pPr>
            <a:r>
              <a:rPr lang="pl-PL" sz="1800" dirty="0"/>
              <a:t>usługi opiekuńcze i specjalistyczne usługi opiekuńcze, o których mowa </a:t>
            </a:r>
            <a:r>
              <a:rPr lang="pl-PL" sz="1800" dirty="0" smtClean="0"/>
              <a:t/>
            </a:r>
            <a:br>
              <a:rPr lang="pl-PL" sz="1800" dirty="0" smtClean="0"/>
            </a:br>
            <a:r>
              <a:rPr lang="pl-PL" sz="1800" dirty="0" smtClean="0"/>
              <a:t>w </a:t>
            </a:r>
            <a:r>
              <a:rPr lang="pl-PL" sz="1800" dirty="0"/>
              <a:t>ustawie o pomocy społecznej;</a:t>
            </a:r>
          </a:p>
          <a:p>
            <a:pPr marL="800100" lvl="1" indent="-342900" algn="just">
              <a:buAutoNum type="arabicParenR"/>
            </a:pPr>
            <a:r>
              <a:rPr lang="pl-PL" sz="1800" dirty="0" smtClean="0"/>
              <a:t>usługi </a:t>
            </a:r>
            <a:r>
              <a:rPr lang="pl-PL" sz="1800" dirty="0"/>
              <a:t>asystenckie skierowane do osób o różnym stopniu </a:t>
            </a:r>
            <a:r>
              <a:rPr lang="pl-PL" sz="1800" dirty="0" smtClean="0"/>
              <a:t>niesamodzielności </a:t>
            </a:r>
            <a:r>
              <a:rPr lang="pl-PL" sz="1800" i="1" dirty="0" smtClean="0">
                <a:solidFill>
                  <a:srgbClr val="FF0000"/>
                </a:solidFill>
              </a:rPr>
              <a:t>(</a:t>
            </a:r>
            <a:r>
              <a:rPr lang="pl-PL" sz="1800" i="1" dirty="0">
                <a:solidFill>
                  <a:srgbClr val="FF0000"/>
                </a:solidFill>
              </a:rPr>
              <a:t>w</a:t>
            </a:r>
            <a:r>
              <a:rPr lang="pl-PL" sz="1800" i="1" dirty="0" smtClean="0">
                <a:solidFill>
                  <a:srgbClr val="FF0000"/>
                </a:solidFill>
              </a:rPr>
              <a:t> </a:t>
            </a:r>
            <a:r>
              <a:rPr lang="pl-PL" sz="1800" i="1" dirty="0">
                <a:solidFill>
                  <a:srgbClr val="FF0000"/>
                </a:solidFill>
              </a:rPr>
              <a:t>niniejszym konkursie usługi asystenckie kierowane są do osób z </a:t>
            </a:r>
            <a:r>
              <a:rPr lang="pl-PL" sz="1800" i="1" dirty="0" smtClean="0">
                <a:solidFill>
                  <a:srgbClr val="FF0000"/>
                </a:solidFill>
              </a:rPr>
              <a:t>niepełnosprawnościami);</a:t>
            </a:r>
          </a:p>
          <a:p>
            <a:pPr marL="800100" lvl="1" indent="-342900" algn="just">
              <a:buAutoNum type="arabicParenR"/>
            </a:pPr>
            <a:r>
              <a:rPr lang="pl-PL" sz="1800" dirty="0" smtClean="0"/>
              <a:t>tworzenie </a:t>
            </a:r>
            <a:r>
              <a:rPr lang="pl-PL" sz="1800" dirty="0"/>
              <a:t>miejsc i świadczenie usług opiekuńczych oraz bytowych </a:t>
            </a:r>
            <a:r>
              <a:rPr lang="pl-PL" sz="1800" dirty="0" smtClean="0"/>
              <a:t/>
            </a:r>
            <a:br>
              <a:rPr lang="pl-PL" sz="1800" dirty="0" smtClean="0"/>
            </a:br>
            <a:r>
              <a:rPr lang="pl-PL" sz="1800" dirty="0" smtClean="0"/>
              <a:t>w </a:t>
            </a:r>
            <a:r>
              <a:rPr lang="pl-PL" sz="1800" dirty="0"/>
              <a:t>całodobowych placówkach okresowego pobytu, zapewniających możliwość okresowej opieki dla niesamodzielnej osoby w przypadku choroby lub innego okresowego braku możliwości sprawowania opieki </a:t>
            </a:r>
            <a:r>
              <a:rPr lang="pl-PL" sz="1800" dirty="0" smtClean="0"/>
              <a:t/>
            </a:r>
            <a:br>
              <a:rPr lang="pl-PL" sz="1800" dirty="0" smtClean="0"/>
            </a:br>
            <a:r>
              <a:rPr lang="pl-PL" sz="1800" dirty="0" smtClean="0"/>
              <a:t>ze </a:t>
            </a:r>
            <a:r>
              <a:rPr lang="pl-PL" sz="1800" dirty="0"/>
              <a:t>strony rodziny lub konieczności odpoczynku od sprawowania stałej </a:t>
            </a:r>
            <a:r>
              <a:rPr lang="pl-PL" sz="1800" dirty="0" smtClean="0"/>
              <a:t>opieki;</a:t>
            </a:r>
          </a:p>
          <a:p>
            <a:pPr marL="800100" lvl="1" indent="-342900" algn="just">
              <a:buAutoNum type="arabicParenR"/>
            </a:pPr>
            <a:r>
              <a:rPr lang="pl-PL" sz="1800" dirty="0" smtClean="0"/>
              <a:t>tworzenie </a:t>
            </a:r>
            <a:r>
              <a:rPr lang="pl-PL" sz="1800" dirty="0"/>
              <a:t>miejsc i świadczenie usług opiekuńczych w ramach placówek zapewniających dzienną opiekę nad osobami niesamodzielnymi.</a:t>
            </a:r>
            <a:endParaRPr lang="pl-PL" sz="1800"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a:t>
            </a:fld>
            <a:endParaRPr lang="pl-PL">
              <a:solidFill>
                <a:prstClr val="black">
                  <a:tint val="75000"/>
                </a:prstClr>
              </a:solidFill>
            </a:endParaRPr>
          </a:p>
        </p:txBody>
      </p:sp>
    </p:spTree>
    <p:extLst>
      <p:ext uri="{BB962C8B-B14F-4D97-AF65-F5344CB8AC3E}">
        <p14:creationId xmlns="" xmlns:p14="http://schemas.microsoft.com/office/powerpoint/2010/main" val="37395482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8408" y="1037492"/>
            <a:ext cx="8466991" cy="589084"/>
          </a:xfrm>
        </p:spPr>
        <p:txBody>
          <a:bodyPr/>
          <a:lstStyle/>
          <a:p>
            <a:pPr marL="457200" indent="-457200">
              <a:buFont typeface="+mj-lt"/>
              <a:buAutoNum type="arabicPeriod" startAt="7"/>
            </a:pPr>
            <a:r>
              <a:rPr lang="pl-PL" sz="2400" b="1" dirty="0" smtClean="0"/>
              <a:t>Kryterium zgodności ze standardem usług i katalogiem stawek</a:t>
            </a:r>
            <a:endParaRPr lang="pl-PL" sz="2400" b="1" dirty="0"/>
          </a:p>
        </p:txBody>
      </p:sp>
      <p:sp>
        <p:nvSpPr>
          <p:cNvPr id="3" name="Symbol zastępczy zawartości 2"/>
          <p:cNvSpPr>
            <a:spLocks noGrp="1"/>
          </p:cNvSpPr>
          <p:nvPr>
            <p:ph idx="1"/>
          </p:nvPr>
        </p:nvSpPr>
        <p:spPr>
          <a:xfrm>
            <a:off x="628650" y="1626576"/>
            <a:ext cx="7886700" cy="4550387"/>
          </a:xfrm>
        </p:spPr>
        <p:txBody>
          <a:bodyPr/>
          <a:lstStyle/>
          <a:p>
            <a:pPr marL="576000" lvl="1" algn="just">
              <a:buFont typeface="Wingdings" panose="05000000000000000000" pitchFamily="2" charset="2"/>
              <a:buChar char="Ø"/>
            </a:pPr>
            <a:r>
              <a:rPr lang="pl-PL" sz="1800" dirty="0"/>
              <a:t>Czy zaplanowane w ramach projektu zadania są zgodne z określonym minimalnym standardem usług oraz wydatki są zgodne z katalogiem stawek, określonym dla danego konkursu?</a:t>
            </a:r>
          </a:p>
          <a:p>
            <a:pPr marL="457200" lvl="1" indent="0" algn="just">
              <a:lnSpc>
                <a:spcPct val="100000"/>
              </a:lnSpc>
              <a:buNone/>
            </a:pPr>
            <a:r>
              <a:rPr lang="pl-PL" sz="1800" i="1" u="sng" dirty="0"/>
              <a:t>Kryterium jest weryfikowane na podstawie zapisów wniosku </a:t>
            </a:r>
            <a:r>
              <a:rPr lang="pl-PL" sz="1800" i="1" u="sng" dirty="0" smtClean="0"/>
              <a:t/>
            </a:r>
            <a:br>
              <a:rPr lang="pl-PL" sz="1800" i="1" u="sng" dirty="0" smtClean="0"/>
            </a:br>
            <a:r>
              <a:rPr lang="pl-PL" sz="1800" i="1" u="sng" dirty="0" smtClean="0"/>
              <a:t>o </a:t>
            </a:r>
            <a:r>
              <a:rPr lang="pl-PL" sz="1800" i="1" u="sng" dirty="0"/>
              <a:t>dofinansowanie.</a:t>
            </a:r>
          </a:p>
          <a:p>
            <a:pPr marL="347400" lvl="1" indent="0" algn="just">
              <a:buNone/>
            </a:pPr>
            <a:endParaRPr lang="pl-PL" sz="1600" dirty="0" smtClean="0"/>
          </a:p>
          <a:p>
            <a:pPr marL="0" indent="0" algn="just">
              <a:buNone/>
            </a:pPr>
            <a:endParaRPr lang="pl-PL" sz="1600" dirty="0" smtClean="0"/>
          </a:p>
          <a:p>
            <a:pPr marL="342000" indent="-342900" algn="just">
              <a:buFont typeface="Wingdings" panose="05000000000000000000" pitchFamily="2" charset="2"/>
              <a:buChar char="q"/>
            </a:pPr>
            <a:r>
              <a:rPr lang="pl-PL" sz="1600" dirty="0" smtClean="0"/>
              <a:t>W </a:t>
            </a:r>
            <a:r>
              <a:rPr lang="pl-PL" sz="1600" dirty="0"/>
              <a:t>ramach tego kryterium weryfikacji podlega zgodność wydatków zaplanowanych </a:t>
            </a:r>
            <a:r>
              <a:rPr lang="pl-PL" sz="1600" dirty="0" smtClean="0"/>
              <a:t/>
            </a:r>
            <a:br>
              <a:rPr lang="pl-PL" sz="1600" dirty="0" smtClean="0"/>
            </a:br>
            <a:r>
              <a:rPr lang="pl-PL" sz="1600" dirty="0" smtClean="0"/>
              <a:t>w </a:t>
            </a:r>
            <a:r>
              <a:rPr lang="pl-PL" sz="1600" dirty="0"/>
              <a:t>budżecie projektu z określonym standardem usług oraz katalogiem stawek dopuszczalnych w ramach danego konkursu, który stanowi załącznik do regulaminu konkursu. Kryterium nie dotyczy naborów, dla których nie określono standardu usług </a:t>
            </a:r>
            <a:r>
              <a:rPr lang="pl-PL" sz="1600" dirty="0" smtClean="0"/>
              <a:t/>
            </a:r>
            <a:br>
              <a:rPr lang="pl-PL" sz="1600" dirty="0" smtClean="0"/>
            </a:br>
            <a:r>
              <a:rPr lang="pl-PL" sz="1600" dirty="0" smtClean="0"/>
              <a:t>oraz </a:t>
            </a:r>
            <a:r>
              <a:rPr lang="pl-PL" sz="1600" dirty="0"/>
              <a:t>katalogu </a:t>
            </a:r>
            <a:r>
              <a:rPr lang="pl-PL" sz="1600" dirty="0" smtClean="0"/>
              <a:t>stawek.</a:t>
            </a:r>
          </a:p>
          <a:p>
            <a:pPr marL="342000" indent="-342900" algn="just">
              <a:buFont typeface="Wingdings" panose="05000000000000000000" pitchFamily="2" charset="2"/>
              <a:buChar char="q"/>
            </a:pPr>
            <a:r>
              <a:rPr lang="pl-PL" sz="1600" i="1" dirty="0"/>
              <a:t>Minimalny standard usług i katalog stawek </a:t>
            </a:r>
            <a:r>
              <a:rPr lang="pl-PL" sz="1600" dirty="0"/>
              <a:t>stanowi Załącznik nr 9 do Regulaminu. 	</a:t>
            </a:r>
            <a:endParaRPr lang="pl-PL" sz="1600" dirty="0" smtClean="0"/>
          </a:p>
          <a:p>
            <a:pPr marL="342000" indent="-342900" algn="just">
              <a:buFont typeface="Wingdings" panose="05000000000000000000" pitchFamily="2" charset="2"/>
              <a:buChar char="q"/>
            </a:pPr>
            <a:r>
              <a:rPr lang="pl-PL" sz="1600" dirty="0" smtClean="0"/>
              <a:t>W ramach kryterium IOK dopuszcza możliwość oceny warunkowej. </a:t>
            </a:r>
          </a:p>
          <a:p>
            <a:pPr marL="342000" indent="-342900" algn="just">
              <a:buFont typeface="Wingdings" panose="05000000000000000000" pitchFamily="2" charset="2"/>
              <a:buChar char="q"/>
            </a:pPr>
            <a:r>
              <a:rPr lang="pl-PL" sz="1600" b="1" dirty="0" smtClean="0">
                <a:solidFill>
                  <a:srgbClr val="FF0000"/>
                </a:solidFill>
              </a:rPr>
              <a:t>Niespełnienie kryterium oznacza odrzucenie wniosku. </a:t>
            </a:r>
          </a:p>
          <a:p>
            <a:pPr marL="342000" indent="-342900" algn="just">
              <a:buFont typeface="Wingdings" panose="05000000000000000000" pitchFamily="2" charset="2"/>
              <a:buChar char="q"/>
            </a:pPr>
            <a:endParaRPr lang="pl-PL" sz="1600" b="1" dirty="0" smtClean="0">
              <a:solidFill>
                <a:srgbClr val="FF0000"/>
              </a:solidFill>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60</a:t>
            </a:fld>
            <a:endParaRPr lang="pl-PL">
              <a:solidFill>
                <a:prstClr val="black">
                  <a:tint val="75000"/>
                </a:prstClr>
              </a:solidFill>
            </a:endParaRPr>
          </a:p>
        </p:txBody>
      </p:sp>
    </p:spTree>
    <p:extLst>
      <p:ext uri="{BB962C8B-B14F-4D97-AF65-F5344CB8AC3E}">
        <p14:creationId xmlns="" xmlns:p14="http://schemas.microsoft.com/office/powerpoint/2010/main" val="9255502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7538" y="958851"/>
            <a:ext cx="7987812" cy="412750"/>
          </a:xfrm>
        </p:spPr>
        <p:txBody>
          <a:bodyPr/>
          <a:lstStyle/>
          <a:p>
            <a:pPr marL="457200" indent="-457200">
              <a:buFont typeface="+mj-lt"/>
              <a:buAutoNum type="arabicPeriod" startAt="8"/>
            </a:pPr>
            <a:r>
              <a:rPr lang="pl-PL" sz="2400" b="1" dirty="0" smtClean="0"/>
              <a:t>Kryterium budżetu projektu</a:t>
            </a:r>
            <a:endParaRPr lang="pl-PL" sz="2400" b="1" dirty="0"/>
          </a:p>
        </p:txBody>
      </p:sp>
      <p:sp>
        <p:nvSpPr>
          <p:cNvPr id="3" name="Symbol zastępczy zawartości 2"/>
          <p:cNvSpPr>
            <a:spLocks noGrp="1"/>
          </p:cNvSpPr>
          <p:nvPr>
            <p:ph idx="1"/>
          </p:nvPr>
        </p:nvSpPr>
        <p:spPr>
          <a:xfrm>
            <a:off x="628650" y="1371601"/>
            <a:ext cx="7886700" cy="4984749"/>
          </a:xfrm>
        </p:spPr>
        <p:txBody>
          <a:bodyPr/>
          <a:lstStyle/>
          <a:p>
            <a:pPr marL="576000" lvl="1" algn="just">
              <a:buFont typeface="Wingdings" panose="05000000000000000000" pitchFamily="2" charset="2"/>
              <a:buChar char="Ø"/>
            </a:pPr>
            <a:r>
              <a:rPr lang="pl-PL" sz="1800" dirty="0"/>
              <a:t>Czy wszystkie wydatki są kwalifikowane?</a:t>
            </a:r>
          </a:p>
          <a:p>
            <a:pPr marL="457200" lvl="1" indent="0" algn="just">
              <a:lnSpc>
                <a:spcPct val="100000"/>
              </a:lnSpc>
              <a:buNone/>
            </a:pPr>
            <a:endParaRPr lang="pl-PL" sz="800" i="1" u="sng" dirty="0" smtClean="0"/>
          </a:p>
          <a:p>
            <a:pPr marL="457200" lvl="1" indent="0" algn="just">
              <a:lnSpc>
                <a:spcPct val="100000"/>
              </a:lnSpc>
              <a:spcBef>
                <a:spcPts val="0"/>
              </a:spcBef>
              <a:buNone/>
            </a:pPr>
            <a:r>
              <a:rPr lang="pl-PL" sz="1800" i="1" u="sng" dirty="0" smtClean="0"/>
              <a:t>Kryterium </a:t>
            </a:r>
            <a:r>
              <a:rPr lang="pl-PL" sz="1800" i="1" u="sng" dirty="0"/>
              <a:t>jest weryfikowane na podstawie zapisów w części Y wniosku </a:t>
            </a:r>
            <a:br>
              <a:rPr lang="pl-PL" sz="1800" i="1" u="sng" dirty="0"/>
            </a:br>
            <a:r>
              <a:rPr lang="pl-PL" sz="1800" i="1" u="sng" dirty="0"/>
              <a:t>o dofinansowanie</a:t>
            </a:r>
            <a:r>
              <a:rPr lang="pl-PL" sz="1800" i="1" u="sng" dirty="0" smtClean="0"/>
              <a:t>.</a:t>
            </a:r>
          </a:p>
          <a:p>
            <a:pPr marL="457200" lvl="1" indent="0" algn="just">
              <a:lnSpc>
                <a:spcPct val="100000"/>
              </a:lnSpc>
              <a:spcBef>
                <a:spcPts val="0"/>
              </a:spcBef>
              <a:buNone/>
            </a:pPr>
            <a:endParaRPr lang="pl-PL" sz="800" dirty="0"/>
          </a:p>
          <a:p>
            <a:pPr marL="342000" indent="-342900" algn="just">
              <a:lnSpc>
                <a:spcPct val="100000"/>
              </a:lnSpc>
              <a:spcBef>
                <a:spcPts val="0"/>
              </a:spcBef>
              <a:buFont typeface="Wingdings" panose="05000000000000000000" pitchFamily="2" charset="2"/>
              <a:buChar char="q"/>
            </a:pPr>
            <a:r>
              <a:rPr lang="pl-PL" sz="1600" dirty="0"/>
              <a:t>W przypadku zidentyfikowania na etapie oceny projektu wydatków niekwalifikowalnych wniosek uznaje się za niespełniający minimalnych wymagań pozwalających otrzymać </a:t>
            </a:r>
            <a:r>
              <a:rPr lang="pl-PL" sz="1600" dirty="0" smtClean="0"/>
              <a:t>dofinansowanie.</a:t>
            </a:r>
          </a:p>
          <a:p>
            <a:pPr marL="342000" indent="-342900" algn="just">
              <a:lnSpc>
                <a:spcPct val="100000"/>
              </a:lnSpc>
              <a:spcBef>
                <a:spcPts val="0"/>
              </a:spcBef>
              <a:buFont typeface="Wingdings" panose="05000000000000000000" pitchFamily="2" charset="2"/>
              <a:buChar char="q"/>
            </a:pPr>
            <a:r>
              <a:rPr lang="pl-PL" sz="1600" dirty="0" smtClean="0"/>
              <a:t>W ramach kryterium IOK dopuszcza możliwość oceny warunkowej. </a:t>
            </a:r>
          </a:p>
          <a:p>
            <a:pPr marL="342000" indent="-342900" algn="just">
              <a:lnSpc>
                <a:spcPct val="100000"/>
              </a:lnSpc>
              <a:spcBef>
                <a:spcPts val="0"/>
              </a:spcBef>
              <a:buFont typeface="Wingdings" panose="05000000000000000000" pitchFamily="2" charset="2"/>
              <a:buChar char="q"/>
            </a:pPr>
            <a:r>
              <a:rPr lang="pl-PL" sz="1600" b="1" dirty="0" smtClean="0">
                <a:solidFill>
                  <a:srgbClr val="FF0000"/>
                </a:solidFill>
              </a:rPr>
              <a:t>Niespełnienie kryterium oznacza odrzucenie wniosku. </a:t>
            </a:r>
          </a:p>
          <a:p>
            <a:pPr marL="0" indent="0" algn="just">
              <a:lnSpc>
                <a:spcPct val="100000"/>
              </a:lnSpc>
              <a:spcBef>
                <a:spcPts val="0"/>
              </a:spcBef>
              <a:buNone/>
            </a:pPr>
            <a:endParaRPr lang="pl-PL" sz="1600" b="1" dirty="0" smtClean="0">
              <a:solidFill>
                <a:srgbClr val="FF0000"/>
              </a:solidFill>
            </a:endParaRPr>
          </a:p>
          <a:p>
            <a:pPr marL="0" indent="0" algn="just">
              <a:lnSpc>
                <a:spcPct val="100000"/>
              </a:lnSpc>
              <a:spcBef>
                <a:spcPts val="0"/>
              </a:spcBef>
              <a:buNone/>
            </a:pPr>
            <a:endParaRPr lang="pl-PL" sz="1600" b="1" dirty="0" smtClean="0">
              <a:solidFill>
                <a:srgbClr val="FF0000"/>
              </a:solidFill>
            </a:endParaRPr>
          </a:p>
          <a:p>
            <a:pPr marL="457200" indent="-457200">
              <a:spcBef>
                <a:spcPct val="0"/>
              </a:spcBef>
              <a:buFont typeface="+mj-lt"/>
              <a:buAutoNum type="arabicPeriod" startAt="9"/>
            </a:pPr>
            <a:r>
              <a:rPr lang="pl-PL" sz="2400" b="1" dirty="0">
                <a:latin typeface="+mj-lt"/>
                <a:ea typeface="+mj-ea"/>
                <a:cs typeface="+mj-cs"/>
              </a:rPr>
              <a:t>Kryterium zgodności z </a:t>
            </a:r>
            <a:r>
              <a:rPr lang="pl-PL" sz="2400" b="1" dirty="0" err="1">
                <a:latin typeface="+mj-lt"/>
                <a:ea typeface="+mj-ea"/>
                <a:cs typeface="+mj-cs"/>
              </a:rPr>
              <a:t>SzOOP</a:t>
            </a:r>
            <a:endParaRPr lang="pl-PL" sz="2400" b="1" dirty="0">
              <a:latin typeface="+mj-lt"/>
              <a:ea typeface="+mj-ea"/>
              <a:cs typeface="+mj-cs"/>
            </a:endParaRPr>
          </a:p>
          <a:p>
            <a:pPr marL="576000" lvl="1" algn="just">
              <a:buFont typeface="Wingdings" panose="05000000000000000000" pitchFamily="2" charset="2"/>
              <a:buChar char="Ø"/>
            </a:pPr>
            <a:r>
              <a:rPr lang="pl-PL" sz="1800" dirty="0" smtClean="0">
                <a:solidFill>
                  <a:prstClr val="black"/>
                </a:solidFill>
              </a:rPr>
              <a:t>Czy </a:t>
            </a:r>
            <a:r>
              <a:rPr lang="pl-PL" sz="1800" dirty="0">
                <a:solidFill>
                  <a:prstClr val="black"/>
                </a:solidFill>
              </a:rPr>
              <a:t>projekt jest zgodny z zapisami </a:t>
            </a:r>
            <a:r>
              <a:rPr lang="pl-PL" sz="1800" dirty="0" err="1">
                <a:solidFill>
                  <a:prstClr val="black"/>
                </a:solidFill>
              </a:rPr>
              <a:t>SzOOP</a:t>
            </a:r>
            <a:r>
              <a:rPr lang="pl-PL" sz="1800" dirty="0">
                <a:solidFill>
                  <a:prstClr val="black"/>
                </a:solidFill>
              </a:rPr>
              <a:t> RPO WD 2014-2020</a:t>
            </a:r>
            <a:r>
              <a:rPr lang="pl-PL" sz="1800" dirty="0" smtClean="0">
                <a:solidFill>
                  <a:prstClr val="black"/>
                </a:solidFill>
              </a:rPr>
              <a:t>?</a:t>
            </a:r>
          </a:p>
          <a:p>
            <a:pPr marL="576000" lvl="1" algn="just">
              <a:buFont typeface="Wingdings" panose="05000000000000000000" pitchFamily="2" charset="2"/>
              <a:buChar char="Ø"/>
            </a:pPr>
            <a:endParaRPr lang="pl-PL" sz="1800" dirty="0">
              <a:solidFill>
                <a:prstClr val="black"/>
              </a:solidFill>
            </a:endParaRPr>
          </a:p>
          <a:p>
            <a:pPr marL="457200" lvl="1" indent="0" algn="just">
              <a:lnSpc>
                <a:spcPct val="100000"/>
              </a:lnSpc>
              <a:spcBef>
                <a:spcPts val="0"/>
              </a:spcBef>
              <a:buNone/>
            </a:pPr>
            <a:r>
              <a:rPr lang="pl-PL" sz="1800" i="1" u="sng" dirty="0"/>
              <a:t>Kryterium jest weryfikowane na podstawie zapisów wniosku </a:t>
            </a:r>
            <a:r>
              <a:rPr lang="pl-PL" sz="1800" i="1" u="sng" dirty="0" smtClean="0"/>
              <a:t/>
            </a:r>
            <a:br>
              <a:rPr lang="pl-PL" sz="1800" i="1" u="sng" dirty="0" smtClean="0"/>
            </a:br>
            <a:r>
              <a:rPr lang="pl-PL" sz="1800" i="1" u="sng" dirty="0" smtClean="0"/>
              <a:t>o </a:t>
            </a:r>
            <a:r>
              <a:rPr lang="pl-PL" sz="1800" i="1" u="sng" dirty="0"/>
              <a:t>dofinansowanie</a:t>
            </a:r>
            <a:r>
              <a:rPr lang="pl-PL" sz="1800" i="1" u="sng" dirty="0" smtClean="0"/>
              <a:t>.</a:t>
            </a:r>
          </a:p>
          <a:p>
            <a:pPr marL="457200" lvl="1" indent="0" algn="just">
              <a:lnSpc>
                <a:spcPct val="100000"/>
              </a:lnSpc>
              <a:spcBef>
                <a:spcPts val="0"/>
              </a:spcBef>
              <a:buNone/>
            </a:pPr>
            <a:endParaRPr lang="pl-PL" sz="800" i="1" u="sng" dirty="0"/>
          </a:p>
          <a:p>
            <a:pPr marL="342000" indent="-342900" algn="just">
              <a:lnSpc>
                <a:spcPct val="100000"/>
              </a:lnSpc>
              <a:spcBef>
                <a:spcPts val="0"/>
              </a:spcBef>
              <a:buFont typeface="Wingdings" panose="05000000000000000000" pitchFamily="2" charset="2"/>
              <a:buChar char="q"/>
            </a:pPr>
            <a:r>
              <a:rPr lang="pl-PL" sz="1600" b="1" dirty="0" smtClean="0">
                <a:solidFill>
                  <a:srgbClr val="FF0000"/>
                </a:solidFill>
              </a:rPr>
              <a:t>Niespełnienie </a:t>
            </a:r>
            <a:r>
              <a:rPr lang="pl-PL" sz="1600" b="1" dirty="0">
                <a:solidFill>
                  <a:srgbClr val="FF0000"/>
                </a:solidFill>
              </a:rPr>
              <a:t>kryterium oznacza odrzucenie wniosku. </a:t>
            </a:r>
          </a:p>
          <a:p>
            <a:pPr>
              <a:buNone/>
            </a:pPr>
            <a:r>
              <a:rPr lang="pl-PL" sz="1800" dirty="0"/>
              <a:t> </a:t>
            </a:r>
          </a:p>
          <a:p>
            <a:pPr>
              <a:buNone/>
            </a:pPr>
            <a:r>
              <a:rPr lang="pl-PL" sz="1800" dirty="0"/>
              <a:t>	</a:t>
            </a:r>
            <a:endParaRPr lang="pl-PL" sz="1800" dirty="0">
              <a:solidFill>
                <a:prstClr val="black"/>
              </a:solidFill>
            </a:endParaRPr>
          </a:p>
          <a:p>
            <a:pPr marL="576000" lvl="1" algn="just">
              <a:buFont typeface="Wingdings" panose="05000000000000000000" pitchFamily="2" charset="2"/>
              <a:buChar char="Ø"/>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61</a:t>
            </a:fld>
            <a:endParaRPr lang="pl-PL">
              <a:solidFill>
                <a:prstClr val="black">
                  <a:tint val="75000"/>
                </a:prstClr>
              </a:solidFill>
            </a:endParaRPr>
          </a:p>
        </p:txBody>
      </p:sp>
    </p:spTree>
    <p:extLst>
      <p:ext uri="{BB962C8B-B14F-4D97-AF65-F5344CB8AC3E}">
        <p14:creationId xmlns="" xmlns:p14="http://schemas.microsoft.com/office/powerpoint/2010/main" val="37735036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368788"/>
          </a:xfrm>
        </p:spPr>
        <p:txBody>
          <a:bodyPr/>
          <a:lstStyle/>
          <a:p>
            <a:pPr marL="457200" indent="-457200">
              <a:buFont typeface="+mj-lt"/>
              <a:buAutoNum type="arabicPeriod" startAt="10"/>
            </a:pPr>
            <a:r>
              <a:rPr lang="pl-PL" sz="2400" b="1" dirty="0" smtClean="0"/>
              <a:t>Kry</a:t>
            </a:r>
            <a:r>
              <a:rPr lang="pl-PL" sz="2400" b="1" dirty="0"/>
              <a:t>t</a:t>
            </a:r>
            <a:r>
              <a:rPr lang="pl-PL" sz="2400" b="1" dirty="0" smtClean="0"/>
              <a:t>erium spełnienia minimalnych wymagań</a:t>
            </a:r>
            <a:endParaRPr lang="pl-PL" sz="2400" b="1" dirty="0"/>
          </a:p>
        </p:txBody>
      </p:sp>
      <p:sp>
        <p:nvSpPr>
          <p:cNvPr id="3" name="Symbol zastępczy zawartości 2"/>
          <p:cNvSpPr>
            <a:spLocks noGrp="1"/>
          </p:cNvSpPr>
          <p:nvPr>
            <p:ph idx="1"/>
          </p:nvPr>
        </p:nvSpPr>
        <p:spPr>
          <a:xfrm>
            <a:off x="628650" y="1327638"/>
            <a:ext cx="7886700" cy="5083436"/>
          </a:xfrm>
        </p:spPr>
        <p:txBody>
          <a:bodyPr/>
          <a:lstStyle/>
          <a:p>
            <a:pPr marL="576000" lvl="1" algn="just">
              <a:buFont typeface="Wingdings" panose="05000000000000000000" pitchFamily="2" charset="2"/>
              <a:buChar char="Ø"/>
            </a:pPr>
            <a:r>
              <a:rPr lang="pl-PL" sz="1800" dirty="0"/>
              <a:t>C</a:t>
            </a:r>
            <a:r>
              <a:rPr lang="x-none" sz="1800" dirty="0"/>
              <a:t>zy wniosek otrzymał</a:t>
            </a:r>
            <a:r>
              <a:rPr lang="pl-PL" sz="1800" dirty="0"/>
              <a:t>:</a:t>
            </a:r>
          </a:p>
          <a:p>
            <a:pPr marL="633150" lvl="1" indent="-285750" algn="just">
              <a:buFont typeface="Symbol" panose="05050102010706020507" pitchFamily="18" charset="2"/>
              <a:buChar char=""/>
            </a:pPr>
            <a:r>
              <a:rPr lang="pl-PL" sz="1800" dirty="0"/>
              <a:t>wymagane minimum 50 punktów ogółem (łącznie za spełnienie kryteriów oceny merytorycznej oraz kryteriów oceny zgodności projektów ze Strategią ZIT</a:t>
            </a:r>
            <a:r>
              <a:rPr lang="pl-PL" sz="1800" dirty="0" smtClean="0"/>
              <a:t>) oraz</a:t>
            </a:r>
          </a:p>
          <a:p>
            <a:pPr marL="633150" lvl="1" indent="-285750" algn="just">
              <a:buFont typeface="Symbol" panose="05050102010706020507" pitchFamily="18" charset="2"/>
              <a:buChar char=""/>
            </a:pPr>
            <a:r>
              <a:rPr lang="pl-PL" sz="1800" dirty="0"/>
              <a:t>c</a:t>
            </a:r>
            <a:r>
              <a:rPr lang="pl-PL" sz="1800" dirty="0" smtClean="0"/>
              <a:t>o </a:t>
            </a:r>
            <a:r>
              <a:rPr lang="pl-PL" sz="1800" dirty="0"/>
              <a:t>najmniej 50% punktów w poszczególnych kryteriach merytorycznych </a:t>
            </a:r>
            <a:r>
              <a:rPr lang="pl-PL" sz="1800" dirty="0" smtClean="0"/>
              <a:t>oraz</a:t>
            </a:r>
          </a:p>
          <a:p>
            <a:pPr marL="633150" lvl="1" indent="-285750" algn="just">
              <a:buFont typeface="Symbol" panose="05050102010706020507" pitchFamily="18" charset="2"/>
              <a:buChar char=""/>
            </a:pPr>
            <a:r>
              <a:rPr lang="pl-PL" sz="1800" dirty="0" smtClean="0"/>
              <a:t>Pozytywną </a:t>
            </a:r>
            <a:r>
              <a:rPr lang="pl-PL" sz="1800" dirty="0"/>
              <a:t>ocenę za spełnienie kryteriów nr 7, 8 i 9?</a:t>
            </a:r>
          </a:p>
          <a:p>
            <a:pPr marL="0" indent="0">
              <a:buNone/>
            </a:pPr>
            <a:endParaRPr lang="pl-PL" sz="1600" dirty="0" smtClean="0"/>
          </a:p>
          <a:p>
            <a:pPr marL="457200" lvl="1" indent="0" algn="just">
              <a:lnSpc>
                <a:spcPct val="100000"/>
              </a:lnSpc>
              <a:spcBef>
                <a:spcPts val="0"/>
              </a:spcBef>
              <a:buNone/>
            </a:pPr>
            <a:r>
              <a:rPr lang="pl-PL" sz="1800" i="1" u="sng" dirty="0" smtClean="0"/>
              <a:t>Kryterium </a:t>
            </a:r>
            <a:r>
              <a:rPr lang="pl-PL" sz="1800" i="1" u="sng" dirty="0"/>
              <a:t>jest weryfikowane na podstawie dokumentacji z przebiegu oceny </a:t>
            </a:r>
            <a:r>
              <a:rPr lang="pl-PL" sz="1800" i="1" u="sng" dirty="0" err="1"/>
              <a:t>formalno</a:t>
            </a:r>
            <a:r>
              <a:rPr lang="pl-PL" sz="1800" i="1" u="sng" dirty="0"/>
              <a:t> – merytorycznej oraz oceny zgodności ze Strategia ZIT wytworzonej w trakcie KOP</a:t>
            </a:r>
            <a:r>
              <a:rPr lang="pl-PL" sz="1800" i="1" u="sng" dirty="0" smtClean="0"/>
              <a:t>.</a:t>
            </a:r>
          </a:p>
          <a:p>
            <a:pPr marL="457200" lvl="1" indent="0" algn="just">
              <a:lnSpc>
                <a:spcPct val="100000"/>
              </a:lnSpc>
              <a:spcBef>
                <a:spcPts val="0"/>
              </a:spcBef>
              <a:buNone/>
            </a:pPr>
            <a:endParaRPr lang="pl-PL" sz="800" i="1" u="sng" dirty="0"/>
          </a:p>
          <a:p>
            <a:pPr marL="342000" indent="-342900" algn="just">
              <a:lnSpc>
                <a:spcPct val="100000"/>
              </a:lnSpc>
              <a:spcBef>
                <a:spcPts val="0"/>
              </a:spcBef>
              <a:buFont typeface="Wingdings" panose="05000000000000000000" pitchFamily="2" charset="2"/>
              <a:buChar char="q"/>
            </a:pPr>
            <a:r>
              <a:rPr lang="pl-PL" sz="1600" b="1" dirty="0">
                <a:solidFill>
                  <a:srgbClr val="FF0000"/>
                </a:solidFill>
              </a:rPr>
              <a:t>Niespełnienie kryterium oznacza odrzucenie wniosku. </a:t>
            </a:r>
          </a:p>
          <a:p>
            <a:pPr>
              <a:buNone/>
            </a:pPr>
            <a:r>
              <a:rPr lang="pl-PL" sz="1600" dirty="0" smtClean="0"/>
              <a:t>	</a:t>
            </a:r>
          </a:p>
          <a:p>
            <a:pPr>
              <a:buNone/>
            </a:pPr>
            <a:endParaRPr lang="pl-PL" sz="1600" b="1" dirty="0" smtClean="0">
              <a:solidFill>
                <a:srgbClr val="FF0000"/>
              </a:solidFill>
            </a:endParaRPr>
          </a:p>
          <a:p>
            <a:pPr>
              <a:buNone/>
            </a:pPr>
            <a:r>
              <a:rPr lang="pl-PL" sz="1600" b="1" dirty="0" smtClean="0">
                <a:solidFill>
                  <a:srgbClr val="FF0000"/>
                </a:solidFill>
              </a:rPr>
              <a:t>UWAGA!</a:t>
            </a:r>
          </a:p>
          <a:p>
            <a:pPr>
              <a:spcBef>
                <a:spcPts val="0"/>
              </a:spcBef>
              <a:buNone/>
            </a:pPr>
            <a:r>
              <a:rPr lang="pl-PL" sz="1600" dirty="0" smtClean="0"/>
              <a:t>Wniosek o dofinansowanie może otrzymać </a:t>
            </a:r>
            <a:r>
              <a:rPr lang="pl-PL" sz="1600" b="1" dirty="0" smtClean="0"/>
              <a:t>maksymalnie 100 punktów</a:t>
            </a:r>
            <a:r>
              <a:rPr lang="pl-PL" sz="1600" dirty="0" smtClean="0"/>
              <a:t>, w tym: </a:t>
            </a:r>
          </a:p>
          <a:p>
            <a:pPr>
              <a:spcBef>
                <a:spcPts val="0"/>
              </a:spcBef>
            </a:pPr>
            <a:r>
              <a:rPr lang="pl-PL" sz="1600" b="1" dirty="0" smtClean="0"/>
              <a:t>50 punktów </a:t>
            </a:r>
            <a:r>
              <a:rPr lang="pl-PL" sz="1600" dirty="0" smtClean="0"/>
              <a:t>za ocenę kryteriów zgodności ze Strategią ZIT oraz </a:t>
            </a:r>
          </a:p>
          <a:p>
            <a:pPr>
              <a:spcBef>
                <a:spcPts val="0"/>
              </a:spcBef>
            </a:pPr>
            <a:r>
              <a:rPr lang="pl-PL" sz="1600" b="1" dirty="0" smtClean="0"/>
              <a:t>50 punktów </a:t>
            </a:r>
            <a:r>
              <a:rPr lang="pl-PL" sz="1600" dirty="0" smtClean="0"/>
              <a:t>za ocenę kryteriów merytorycznych.</a:t>
            </a: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62</a:t>
            </a:fld>
            <a:endParaRPr lang="pl-PL">
              <a:solidFill>
                <a:prstClr val="black">
                  <a:tint val="75000"/>
                </a:prstClr>
              </a:solidFill>
            </a:endParaRPr>
          </a:p>
        </p:txBody>
      </p:sp>
    </p:spTree>
    <p:extLst>
      <p:ext uri="{BB962C8B-B14F-4D97-AF65-F5344CB8AC3E}">
        <p14:creationId xmlns="" xmlns:p14="http://schemas.microsoft.com/office/powerpoint/2010/main" val="22570022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lgn="ctr">
              <a:spcAft>
                <a:spcPts val="0"/>
              </a:spcAft>
              <a:buNone/>
            </a:pPr>
            <a:r>
              <a:rPr lang="pl-PL"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Istotne regulacje </a:t>
            </a:r>
            <a:r>
              <a:rPr lang="pl-PL"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 </a:t>
            </a:r>
            <a:r>
              <a:rPr lang="pl-PL"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zakresie kwalifikowalności wydatków </a:t>
            </a:r>
            <a:r>
              <a:rPr lang="pl-PL"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pl-PL"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pl-PL"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 </a:t>
            </a:r>
            <a:r>
              <a:rPr lang="pl-PL"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sporządzania budżetu </a:t>
            </a:r>
            <a:r>
              <a:rPr lang="pl-PL"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 </a:t>
            </a:r>
            <a:r>
              <a:rPr lang="pl-PL"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perspektywie 2014-2020</a:t>
            </a:r>
          </a:p>
          <a:p>
            <a:pPr marL="342000" lvl="0" indent="-342900" algn="just">
              <a:lnSpc>
                <a:spcPct val="100000"/>
              </a:lnSpc>
              <a:spcBef>
                <a:spcPts val="0"/>
              </a:spcBef>
              <a:spcAft>
                <a:spcPts val="0"/>
              </a:spcAft>
              <a:buFont typeface="Wingdings" panose="05000000000000000000" pitchFamily="2" charset="2"/>
              <a:buChar char="q"/>
            </a:pPr>
            <a:r>
              <a:rPr lang="pl-PL" sz="1600" dirty="0"/>
              <a:t>Brak wyodrębnionego zadania dotyczącego zarządzania projektem, koszty związane </a:t>
            </a:r>
            <a:r>
              <a:rPr lang="pl-PL" sz="1600" dirty="0" smtClean="0"/>
              <a:t>z </a:t>
            </a:r>
            <a:r>
              <a:rPr lang="pl-PL" sz="1600" dirty="0"/>
              <a:t>zarządzaniem </a:t>
            </a:r>
            <a:r>
              <a:rPr lang="pl-PL" sz="1600" dirty="0" smtClean="0"/>
              <a:t>są </a:t>
            </a:r>
            <a:r>
              <a:rPr lang="pl-PL" sz="1600" dirty="0"/>
              <a:t>ponoszone w ramach kosztów </a:t>
            </a:r>
            <a:r>
              <a:rPr lang="pl-PL" sz="1600" dirty="0" smtClean="0"/>
              <a:t>pośrednich;</a:t>
            </a:r>
          </a:p>
          <a:p>
            <a:pPr marL="342000" lvl="0" indent="-342900" algn="just">
              <a:lnSpc>
                <a:spcPct val="100000"/>
              </a:lnSpc>
              <a:spcBef>
                <a:spcPts val="0"/>
              </a:spcBef>
              <a:spcAft>
                <a:spcPts val="0"/>
              </a:spcAft>
              <a:buFont typeface="Wingdings" panose="05000000000000000000" pitchFamily="2" charset="2"/>
              <a:buChar char="q"/>
            </a:pPr>
            <a:r>
              <a:rPr lang="pl-PL" sz="1600" dirty="0" smtClean="0">
                <a:ea typeface="Calibri" panose="020F0502020204030204" pitchFamily="34" charset="0"/>
                <a:cs typeface="Times New Roman" panose="02020603050405020304" pitchFamily="18" charset="0"/>
              </a:rPr>
              <a:t>W </a:t>
            </a:r>
            <a:r>
              <a:rPr lang="pl-PL" sz="1600" dirty="0">
                <a:ea typeface="Calibri" panose="020F0502020204030204" pitchFamily="34" charset="0"/>
                <a:cs typeface="Times New Roman" panose="02020603050405020304" pitchFamily="18" charset="0"/>
              </a:rPr>
              <a:t>projektach EFS nie ma możliwości ponoszenia kosztów pośrednich na podstawie rzeczywiście poniesionych wydatków, a jedynie ryczałtem, zlecenie zadań innym podmiotom nie pomniejsza podstawy wyliczenia kosztów pośrednich, zmianie uległy również stawki ryczałtu:</a:t>
            </a:r>
          </a:p>
          <a:p>
            <a:pPr lvl="1" algn="just">
              <a:lnSpc>
                <a:spcPct val="100000"/>
              </a:lnSpc>
              <a:spcBef>
                <a:spcPts val="0"/>
              </a:spcBef>
              <a:spcAft>
                <a:spcPts val="0"/>
              </a:spcAft>
              <a:buFont typeface="Arial" panose="020B0604020202020204" pitchFamily="34" charset="0"/>
              <a:buChar char="•"/>
            </a:pPr>
            <a:r>
              <a:rPr lang="pl-PL" sz="1600" b="1" dirty="0" smtClean="0">
                <a:ea typeface="Calibri" panose="020F0502020204030204" pitchFamily="34" charset="0"/>
                <a:cs typeface="Times New Roman" panose="02020603050405020304" pitchFamily="18" charset="0"/>
              </a:rPr>
              <a:t>25% </a:t>
            </a:r>
            <a:r>
              <a:rPr lang="pl-PL" sz="1600" dirty="0">
                <a:ea typeface="Calibri" panose="020F0502020204030204" pitchFamily="34" charset="0"/>
                <a:cs typeface="Times New Roman" panose="02020603050405020304" pitchFamily="18" charset="0"/>
              </a:rPr>
              <a:t>kosztów bezpośrednich – w przypadku projektów o wartości do 1 mln PLN </a:t>
            </a:r>
            <a:r>
              <a:rPr lang="pl-PL" sz="1600" dirty="0" smtClean="0">
                <a:ea typeface="Calibri" panose="020F0502020204030204" pitchFamily="34" charset="0"/>
                <a:cs typeface="Times New Roman" panose="02020603050405020304" pitchFamily="18" charset="0"/>
              </a:rPr>
              <a:t>włącznie,</a:t>
            </a:r>
          </a:p>
          <a:p>
            <a:pPr lvl="1" algn="just">
              <a:lnSpc>
                <a:spcPct val="100000"/>
              </a:lnSpc>
              <a:spcBef>
                <a:spcPts val="0"/>
              </a:spcBef>
              <a:spcAft>
                <a:spcPts val="0"/>
              </a:spcAft>
              <a:buFont typeface="Arial" panose="020B0604020202020204" pitchFamily="34" charset="0"/>
              <a:buChar char="•"/>
            </a:pPr>
            <a:r>
              <a:rPr lang="pl-PL" sz="1600" b="1" dirty="0" smtClean="0">
                <a:ea typeface="Calibri" panose="020F0502020204030204" pitchFamily="34" charset="0"/>
                <a:cs typeface="Times New Roman" panose="02020603050405020304" pitchFamily="18" charset="0"/>
              </a:rPr>
              <a:t>20% </a:t>
            </a:r>
            <a:r>
              <a:rPr lang="pl-PL" sz="1600" dirty="0">
                <a:ea typeface="Calibri" panose="020F0502020204030204" pitchFamily="34" charset="0"/>
                <a:cs typeface="Times New Roman" panose="02020603050405020304" pitchFamily="18" charset="0"/>
              </a:rPr>
              <a:t>kosztów bezpośrednich – w przypadku projektów o wartości powyżej 1 mln PLN </a:t>
            </a:r>
            <a:r>
              <a:rPr lang="pl-PL" sz="1600" dirty="0" smtClean="0">
                <a:ea typeface="Calibri" panose="020F0502020204030204" pitchFamily="34" charset="0"/>
                <a:cs typeface="Times New Roman" panose="02020603050405020304" pitchFamily="18" charset="0"/>
              </a:rPr>
              <a:t/>
            </a:r>
            <a:br>
              <a:rPr lang="pl-PL" sz="1600" dirty="0" smtClean="0">
                <a:ea typeface="Calibri" panose="020F0502020204030204" pitchFamily="34" charset="0"/>
                <a:cs typeface="Times New Roman" panose="02020603050405020304" pitchFamily="18" charset="0"/>
              </a:rPr>
            </a:br>
            <a:r>
              <a:rPr lang="pl-PL" sz="1600" dirty="0" smtClean="0">
                <a:ea typeface="Calibri" panose="020F0502020204030204" pitchFamily="34" charset="0"/>
                <a:cs typeface="Times New Roman" panose="02020603050405020304" pitchFamily="18" charset="0"/>
              </a:rPr>
              <a:t>do </a:t>
            </a:r>
            <a:r>
              <a:rPr lang="pl-PL" sz="1600" dirty="0">
                <a:ea typeface="Calibri" panose="020F0502020204030204" pitchFamily="34" charset="0"/>
                <a:cs typeface="Times New Roman" panose="02020603050405020304" pitchFamily="18" charset="0"/>
              </a:rPr>
              <a:t>2 mln PLN </a:t>
            </a:r>
            <a:r>
              <a:rPr lang="pl-PL" sz="1600" dirty="0" smtClean="0">
                <a:ea typeface="Calibri" panose="020F0502020204030204" pitchFamily="34" charset="0"/>
                <a:cs typeface="Times New Roman" panose="02020603050405020304" pitchFamily="18" charset="0"/>
              </a:rPr>
              <a:t>włącznie,</a:t>
            </a:r>
          </a:p>
          <a:p>
            <a:pPr lvl="1" algn="just">
              <a:lnSpc>
                <a:spcPct val="100000"/>
              </a:lnSpc>
              <a:spcBef>
                <a:spcPts val="0"/>
              </a:spcBef>
              <a:spcAft>
                <a:spcPts val="0"/>
              </a:spcAft>
              <a:buFont typeface="Arial" panose="020B0604020202020204" pitchFamily="34" charset="0"/>
              <a:buChar char="•"/>
            </a:pPr>
            <a:r>
              <a:rPr lang="pl-PL" sz="1600" b="1" dirty="0" smtClean="0">
                <a:ea typeface="Calibri" panose="020F0502020204030204" pitchFamily="34" charset="0"/>
                <a:cs typeface="Times New Roman" panose="02020603050405020304" pitchFamily="18" charset="0"/>
              </a:rPr>
              <a:t>15% </a:t>
            </a:r>
            <a:r>
              <a:rPr lang="pl-PL" sz="1600" dirty="0">
                <a:ea typeface="Calibri" panose="020F0502020204030204" pitchFamily="34" charset="0"/>
                <a:cs typeface="Times New Roman" panose="02020603050405020304" pitchFamily="18" charset="0"/>
              </a:rPr>
              <a:t>kosztów bezpośrednich – w przypadku projektów o wartości powyżej 2 mln PLN </a:t>
            </a:r>
            <a:r>
              <a:rPr lang="pl-PL" sz="1600" dirty="0" smtClean="0">
                <a:ea typeface="Calibri" panose="020F0502020204030204" pitchFamily="34" charset="0"/>
                <a:cs typeface="Times New Roman" panose="02020603050405020304" pitchFamily="18" charset="0"/>
              </a:rPr>
              <a:t/>
            </a:r>
            <a:br>
              <a:rPr lang="pl-PL" sz="1600" dirty="0" smtClean="0">
                <a:ea typeface="Calibri" panose="020F0502020204030204" pitchFamily="34" charset="0"/>
                <a:cs typeface="Times New Roman" panose="02020603050405020304" pitchFamily="18" charset="0"/>
              </a:rPr>
            </a:br>
            <a:r>
              <a:rPr lang="pl-PL" sz="1600" dirty="0" smtClean="0">
                <a:ea typeface="Calibri" panose="020F0502020204030204" pitchFamily="34" charset="0"/>
                <a:cs typeface="Times New Roman" panose="02020603050405020304" pitchFamily="18" charset="0"/>
              </a:rPr>
              <a:t>do </a:t>
            </a:r>
            <a:r>
              <a:rPr lang="pl-PL" sz="1600" dirty="0">
                <a:ea typeface="Calibri" panose="020F0502020204030204" pitchFamily="34" charset="0"/>
                <a:cs typeface="Times New Roman" panose="02020603050405020304" pitchFamily="18" charset="0"/>
              </a:rPr>
              <a:t>5 mln PLN </a:t>
            </a:r>
            <a:r>
              <a:rPr lang="pl-PL" sz="1600" dirty="0" smtClean="0">
                <a:ea typeface="Calibri" panose="020F0502020204030204" pitchFamily="34" charset="0"/>
                <a:cs typeface="Times New Roman" panose="02020603050405020304" pitchFamily="18" charset="0"/>
              </a:rPr>
              <a:t>włącznie,</a:t>
            </a:r>
          </a:p>
          <a:p>
            <a:pPr lvl="1" algn="just">
              <a:lnSpc>
                <a:spcPct val="100000"/>
              </a:lnSpc>
              <a:spcBef>
                <a:spcPts val="0"/>
              </a:spcBef>
              <a:spcAft>
                <a:spcPts val="0"/>
              </a:spcAft>
              <a:buFont typeface="Arial" panose="020B0604020202020204" pitchFamily="34" charset="0"/>
              <a:buChar char="•"/>
            </a:pPr>
            <a:r>
              <a:rPr lang="pl-PL" sz="1600" b="1" dirty="0" smtClean="0">
                <a:ea typeface="Calibri" panose="020F0502020204030204" pitchFamily="34" charset="0"/>
                <a:cs typeface="Times New Roman" panose="02020603050405020304" pitchFamily="18" charset="0"/>
              </a:rPr>
              <a:t>10% </a:t>
            </a:r>
            <a:r>
              <a:rPr lang="pl-PL" sz="1600" dirty="0">
                <a:ea typeface="Calibri" panose="020F0502020204030204" pitchFamily="34" charset="0"/>
                <a:cs typeface="Times New Roman" panose="02020603050405020304" pitchFamily="18" charset="0"/>
              </a:rPr>
              <a:t>kosztów bezpośrednich – w przypadku projektów o wartości przekraczającej 5 mln </a:t>
            </a:r>
            <a:r>
              <a:rPr lang="pl-PL" sz="1600" dirty="0" smtClean="0">
                <a:ea typeface="Calibri" panose="020F0502020204030204" pitchFamily="34" charset="0"/>
                <a:cs typeface="Times New Roman" panose="02020603050405020304" pitchFamily="18" charset="0"/>
              </a:rPr>
              <a:t>PLN.</a:t>
            </a:r>
            <a:endParaRPr lang="pl-PL" sz="1600" dirty="0"/>
          </a:p>
          <a:p>
            <a:pPr marL="342000" indent="-342900" algn="just">
              <a:lnSpc>
                <a:spcPct val="100000"/>
              </a:lnSpc>
              <a:spcBef>
                <a:spcPts val="0"/>
              </a:spcBef>
              <a:spcAft>
                <a:spcPts val="0"/>
              </a:spcAft>
              <a:buFont typeface="Wingdings" panose="05000000000000000000" pitchFamily="2" charset="2"/>
              <a:buChar char="q"/>
            </a:pPr>
            <a:r>
              <a:rPr lang="pl-PL" sz="1600" dirty="0"/>
              <a:t>Koszty pośrednie obejmują wszystkie koszty administracyjne związane z obsługa projektu.</a:t>
            </a:r>
          </a:p>
          <a:p>
            <a:pPr marL="342000" indent="-342900" algn="just">
              <a:lnSpc>
                <a:spcPct val="100000"/>
              </a:lnSpc>
              <a:spcBef>
                <a:spcPts val="0"/>
              </a:spcBef>
              <a:spcAft>
                <a:spcPts val="0"/>
              </a:spcAft>
              <a:buFont typeface="Wingdings" panose="05000000000000000000" pitchFamily="2" charset="2"/>
              <a:buChar char="q"/>
            </a:pPr>
            <a:r>
              <a:rPr lang="pl-PL" sz="1600" dirty="0" smtClean="0"/>
              <a:t>Nowe </a:t>
            </a:r>
            <a:r>
              <a:rPr lang="pl-PL" sz="1600" dirty="0"/>
              <a:t>rozumienie pojęcia </a:t>
            </a:r>
            <a:r>
              <a:rPr lang="pl-PL" sz="1600" b="1" i="1" dirty="0"/>
              <a:t>cross-</a:t>
            </a:r>
            <a:r>
              <a:rPr lang="pl-PL" sz="1600" b="1" i="1" dirty="0" err="1"/>
              <a:t>financing</a:t>
            </a:r>
            <a:r>
              <a:rPr lang="pl-PL" sz="1600" dirty="0"/>
              <a:t> na gruncie EFS: dotychczas pojęcie </a:t>
            </a:r>
            <a:r>
              <a:rPr lang="pl-PL" sz="1600" dirty="0" smtClean="0"/>
              <a:t>to </a:t>
            </a:r>
            <a:r>
              <a:rPr lang="pl-PL" sz="1600" dirty="0"/>
              <a:t>odnosiło się </a:t>
            </a:r>
            <a:r>
              <a:rPr lang="pl-PL" sz="1600" dirty="0" smtClean="0"/>
              <a:t/>
            </a:r>
            <a:br>
              <a:rPr lang="pl-PL" sz="1600" dirty="0" smtClean="0"/>
            </a:br>
            <a:r>
              <a:rPr lang="pl-PL" sz="1600" dirty="0" smtClean="0"/>
              <a:t>do </a:t>
            </a:r>
            <a:r>
              <a:rPr lang="pl-PL" sz="1600" dirty="0"/>
              <a:t>wydatków na środki trwałe i wartości niematerialnych i prawnych </a:t>
            </a:r>
            <a:r>
              <a:rPr lang="pl-PL" sz="1600" dirty="0" smtClean="0"/>
              <a:t>o </a:t>
            </a:r>
            <a:r>
              <a:rPr lang="pl-PL" sz="1600" dirty="0"/>
              <a:t>wartości powyżej 350,00 </a:t>
            </a:r>
            <a:r>
              <a:rPr lang="pl-PL" sz="1600" dirty="0" smtClean="0"/>
              <a:t>zł. </a:t>
            </a:r>
            <a:br>
              <a:rPr lang="pl-PL" sz="1600" dirty="0" smtClean="0"/>
            </a:br>
            <a:r>
              <a:rPr lang="pl-PL" sz="1600" b="1" dirty="0" smtClean="0"/>
              <a:t>Obecnie </a:t>
            </a:r>
            <a:r>
              <a:rPr lang="pl-PL" sz="1600" b="1" i="1" dirty="0" smtClean="0"/>
              <a:t>cross-</a:t>
            </a:r>
            <a:r>
              <a:rPr lang="pl-PL" sz="1600" b="1" i="1" dirty="0" err="1" smtClean="0"/>
              <a:t>financing</a:t>
            </a:r>
            <a:r>
              <a:rPr lang="pl-PL" sz="1600" b="1" dirty="0" smtClean="0"/>
              <a:t> </a:t>
            </a:r>
            <a:r>
              <a:rPr lang="pl-PL" sz="1600" b="1" dirty="0"/>
              <a:t>rozumie się wyłącznie:</a:t>
            </a:r>
          </a:p>
          <a:p>
            <a:pPr lvl="1" algn="just">
              <a:lnSpc>
                <a:spcPct val="100000"/>
              </a:lnSpc>
              <a:spcBef>
                <a:spcPts val="0"/>
              </a:spcBef>
              <a:spcAft>
                <a:spcPts val="0"/>
              </a:spcAft>
              <a:buFont typeface="Arial" panose="020B0604020202020204" pitchFamily="34" charset="0"/>
              <a:buChar char="•"/>
            </a:pPr>
            <a:r>
              <a:rPr lang="pl-PL" sz="1600" dirty="0">
                <a:ea typeface="Calibri" panose="020F0502020204030204" pitchFamily="34" charset="0"/>
                <a:cs typeface="Times New Roman" panose="02020603050405020304" pitchFamily="18" charset="0"/>
              </a:rPr>
              <a:t>zakup </a:t>
            </a:r>
            <a:r>
              <a:rPr lang="pl-PL" sz="1600" dirty="0" smtClean="0">
                <a:ea typeface="Calibri" panose="020F0502020204030204" pitchFamily="34" charset="0"/>
                <a:cs typeface="Times New Roman" panose="02020603050405020304" pitchFamily="18" charset="0"/>
              </a:rPr>
              <a:t>nieruchomości,</a:t>
            </a:r>
          </a:p>
          <a:p>
            <a:pPr lvl="1" algn="just">
              <a:lnSpc>
                <a:spcPct val="100000"/>
              </a:lnSpc>
              <a:spcBef>
                <a:spcPts val="0"/>
              </a:spcBef>
              <a:spcAft>
                <a:spcPts val="0"/>
              </a:spcAft>
              <a:buFont typeface="Arial" panose="020B0604020202020204" pitchFamily="34" charset="0"/>
              <a:buChar char="•"/>
            </a:pPr>
            <a:r>
              <a:rPr lang="pl-PL" sz="1600" dirty="0" smtClean="0">
                <a:latin typeface="Calibri" panose="020F0502020204030204" pitchFamily="34" charset="0"/>
                <a:ea typeface="Calibri" panose="020F0502020204030204" pitchFamily="34" charset="0"/>
                <a:cs typeface="Times New Roman" panose="02020603050405020304" pitchFamily="18" charset="0"/>
              </a:rPr>
              <a:t>zakup </a:t>
            </a:r>
            <a:r>
              <a:rPr lang="pl-PL" sz="1600" dirty="0">
                <a:latin typeface="Calibri" panose="020F0502020204030204" pitchFamily="34" charset="0"/>
                <a:ea typeface="Calibri" panose="020F0502020204030204" pitchFamily="34" charset="0"/>
                <a:cs typeface="Times New Roman" panose="02020603050405020304" pitchFamily="18" charset="0"/>
              </a:rPr>
              <a:t>infrastruktury, przy czym poprzez infrastrukturę rozumie się elementy nieprzenośne, na stałe przytwierdzone do nieruchomości, np. wykonanie podjazdu do budynku, zainstalowanie windy </a:t>
            </a:r>
            <a:r>
              <a:rPr lang="pl-PL" sz="1600" dirty="0" smtClean="0">
                <a:latin typeface="Calibri" panose="020F0502020204030204" pitchFamily="34" charset="0"/>
                <a:ea typeface="Calibri" panose="020F0502020204030204" pitchFamily="34" charset="0"/>
                <a:cs typeface="Times New Roman" panose="02020603050405020304" pitchFamily="18" charset="0"/>
              </a:rPr>
              <a:t/>
            </a:r>
            <a:br>
              <a:rPr lang="pl-PL" sz="1600" dirty="0" smtClean="0">
                <a:latin typeface="Calibri" panose="020F0502020204030204" pitchFamily="34" charset="0"/>
                <a:ea typeface="Calibri" panose="020F0502020204030204" pitchFamily="34" charset="0"/>
                <a:cs typeface="Times New Roman" panose="02020603050405020304" pitchFamily="18" charset="0"/>
              </a:rPr>
            </a:br>
            <a:r>
              <a:rPr lang="pl-PL" sz="1600" dirty="0" smtClean="0">
                <a:latin typeface="Calibri" panose="020F0502020204030204" pitchFamily="34" charset="0"/>
                <a:ea typeface="Calibri" panose="020F0502020204030204" pitchFamily="34" charset="0"/>
                <a:cs typeface="Times New Roman" panose="02020603050405020304" pitchFamily="18" charset="0"/>
              </a:rPr>
              <a:t>w budynku,</a:t>
            </a:r>
          </a:p>
          <a:p>
            <a:pPr lvl="1" algn="just">
              <a:lnSpc>
                <a:spcPct val="100000"/>
              </a:lnSpc>
              <a:spcBef>
                <a:spcPts val="0"/>
              </a:spcBef>
              <a:spcAft>
                <a:spcPts val="0"/>
              </a:spcAft>
              <a:buFont typeface="Arial" panose="020B0604020202020204" pitchFamily="34" charset="0"/>
              <a:buChar char="•"/>
            </a:pPr>
            <a:r>
              <a:rPr lang="pl-PL" sz="1600" dirty="0" smtClean="0">
                <a:latin typeface="Calibri" panose="020F0502020204030204" pitchFamily="34" charset="0"/>
                <a:ea typeface="Calibri" panose="020F0502020204030204" pitchFamily="34" charset="0"/>
                <a:cs typeface="Times New Roman" panose="02020603050405020304" pitchFamily="18" charset="0"/>
              </a:rPr>
              <a:t>dostosowanie </a:t>
            </a:r>
            <a:r>
              <a:rPr lang="pl-PL" sz="1600" dirty="0">
                <a:latin typeface="Calibri" panose="020F0502020204030204" pitchFamily="34" charset="0"/>
                <a:ea typeface="Calibri" panose="020F0502020204030204" pitchFamily="34" charset="0"/>
                <a:cs typeface="Times New Roman" panose="02020603050405020304" pitchFamily="18" charset="0"/>
              </a:rPr>
              <a:t>lub adaptacja (prace remontowo-wykończeniowe) budynków i pomieszczeń.</a:t>
            </a:r>
          </a:p>
          <a:p>
            <a:pPr fontAlgn="auto">
              <a:spcBef>
                <a:spcPts val="0"/>
              </a:spcBef>
              <a:spcAft>
                <a:spcPts val="0"/>
              </a:spcAft>
            </a:pPr>
            <a:endParaRPr lang="pl-PL" sz="2400" dirty="0">
              <a:solidFill>
                <a:prstClr val="black"/>
              </a:solidFill>
            </a:endParaRP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63</a:t>
            </a:fld>
            <a:endParaRPr lang="pl-PL" dirty="0">
              <a:solidFill>
                <a:prstClr val="black">
                  <a:tint val="75000"/>
                </a:prstClr>
              </a:solidFill>
            </a:endParaRPr>
          </a:p>
        </p:txBody>
      </p:sp>
    </p:spTree>
    <p:extLst>
      <p:ext uri="{BB962C8B-B14F-4D97-AF65-F5344CB8AC3E}">
        <p14:creationId xmlns="" xmlns:p14="http://schemas.microsoft.com/office/powerpoint/2010/main" val="20469191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012115" cy="5721927"/>
          </a:xfrm>
        </p:spPr>
        <p:txBody>
          <a:bodyPr>
            <a:noAutofit/>
          </a:bodyPr>
          <a:lstStyle/>
          <a:p>
            <a:pPr lvl="0" algn="ctr">
              <a:spcAft>
                <a:spcPts val="0"/>
              </a:spcAft>
              <a:buNone/>
            </a:pPr>
            <a:r>
              <a:rPr lang="pl-PL"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Istotne regulacje w zakresie kwalifikowalności wydatków </a:t>
            </a:r>
            <a:br>
              <a:rPr lang="pl-PL"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pl-PL"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 sporządzania budżetu w perspektywie 2014-2020 </a:t>
            </a:r>
            <a:r>
              <a:rPr lang="pl-PL" sz="2000"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(c.d.)</a:t>
            </a:r>
          </a:p>
          <a:p>
            <a:pPr lvl="0" algn="ctr">
              <a:spcAft>
                <a:spcPts val="0"/>
              </a:spcAft>
              <a:buNone/>
            </a:pPr>
            <a:endParaRPr lang="pl-PL" sz="2000" b="1" dirty="0" smtClean="0">
              <a:latin typeface="Calibri" panose="020F0502020204030204" pitchFamily="34" charset="0"/>
              <a:ea typeface="Calibri" panose="020F0502020204030204" pitchFamily="34" charset="0"/>
              <a:cs typeface="Times New Roman" panose="02020603050405020304" pitchFamily="18" charset="0"/>
            </a:endParaRPr>
          </a:p>
          <a:p>
            <a:pPr marL="342000" indent="-342900" algn="just">
              <a:lnSpc>
                <a:spcPct val="100000"/>
              </a:lnSpc>
              <a:spcBef>
                <a:spcPts val="0"/>
              </a:spcBef>
              <a:spcAft>
                <a:spcPts val="0"/>
              </a:spcAft>
              <a:buFont typeface="Wingdings" panose="05000000000000000000" pitchFamily="2" charset="2"/>
              <a:buChar char="q"/>
            </a:pPr>
            <a:r>
              <a:rPr lang="pl-PL" sz="1600" dirty="0"/>
              <a:t>Ponadto, w przypadku gdy wydatek taki jest niezbędny do realizacji projektu, istnieje możliwość zakupu środków trwałych, rozumianych zgodnie z ustawą o rachunkowości.</a:t>
            </a:r>
          </a:p>
          <a:p>
            <a:pPr marL="342000" indent="-342900" algn="just">
              <a:lnSpc>
                <a:spcPct val="100000"/>
              </a:lnSpc>
              <a:spcBef>
                <a:spcPts val="0"/>
              </a:spcBef>
              <a:spcAft>
                <a:spcPts val="0"/>
              </a:spcAft>
              <a:buFont typeface="Wingdings" panose="05000000000000000000" pitchFamily="2" charset="2"/>
              <a:buChar char="q"/>
            </a:pPr>
            <a:r>
              <a:rPr lang="pl-PL" sz="1600" dirty="0"/>
              <a:t>Limit wydatków poniesionych w ramach</a:t>
            </a:r>
            <a:r>
              <a:rPr lang="pl-PL" sz="1600" i="1" dirty="0"/>
              <a:t> cross-</a:t>
            </a:r>
            <a:r>
              <a:rPr lang="pl-PL" sz="1600" i="1" dirty="0" err="1"/>
              <a:t>financingu</a:t>
            </a:r>
            <a:r>
              <a:rPr lang="pl-PL" sz="1600" i="1" dirty="0"/>
              <a:t> </a:t>
            </a:r>
            <a:r>
              <a:rPr lang="pl-PL" sz="1600" dirty="0"/>
              <a:t>wynosi </a:t>
            </a:r>
            <a:r>
              <a:rPr lang="pl-PL" sz="1600" dirty="0" smtClean="0"/>
              <a:t>10% </a:t>
            </a:r>
            <a:r>
              <a:rPr lang="pl-PL" sz="1600" dirty="0"/>
              <a:t>wartości środków UE </a:t>
            </a:r>
            <a:br>
              <a:rPr lang="pl-PL" sz="1600" dirty="0"/>
            </a:br>
            <a:r>
              <a:rPr lang="pl-PL" sz="1600" dirty="0"/>
              <a:t>w projekcie, natomiast łącznie wydatki ponoszone w ramach </a:t>
            </a:r>
            <a:r>
              <a:rPr lang="pl-PL" sz="1600" i="1" dirty="0"/>
              <a:t>cross-</a:t>
            </a:r>
            <a:r>
              <a:rPr lang="pl-PL" sz="1600" i="1" dirty="0" err="1"/>
              <a:t>finansingu</a:t>
            </a:r>
            <a:r>
              <a:rPr lang="pl-PL" sz="1600" dirty="0"/>
              <a:t> oraz środki trwałe nie mogą przekroczyć 10% wartości </a:t>
            </a:r>
            <a:r>
              <a:rPr lang="pl-PL" sz="1600" dirty="0" smtClean="0"/>
              <a:t>projektu.</a:t>
            </a:r>
          </a:p>
          <a:p>
            <a:pPr marL="342000" indent="-342900" algn="just">
              <a:lnSpc>
                <a:spcPct val="100000"/>
              </a:lnSpc>
              <a:spcBef>
                <a:spcPts val="0"/>
              </a:spcBef>
              <a:spcAft>
                <a:spcPts val="0"/>
              </a:spcAft>
              <a:buFont typeface="Wingdings" panose="05000000000000000000" pitchFamily="2" charset="2"/>
              <a:buChar char="q"/>
            </a:pPr>
            <a:r>
              <a:rPr lang="pl-PL" sz="1600" dirty="0" smtClean="0"/>
              <a:t>Wyposażenie </a:t>
            </a:r>
            <a:r>
              <a:rPr lang="pl-PL" sz="1600" dirty="0"/>
              <a:t>stanowiska pracy jest kwalifikowalne wyłącznie dla osoby zatrudnionej </a:t>
            </a:r>
            <a:br>
              <a:rPr lang="pl-PL" sz="1600" dirty="0"/>
            </a:br>
            <a:r>
              <a:rPr lang="pl-PL" sz="1600" dirty="0"/>
              <a:t>na podstawie stosunku pracy w wymiarze co najmniej </a:t>
            </a:r>
            <a:r>
              <a:rPr lang="pl-PL" sz="1600" dirty="0" smtClean="0"/>
              <a:t>1/2 etatu;</a:t>
            </a:r>
          </a:p>
          <a:p>
            <a:pPr marL="342000" indent="-342900" algn="just">
              <a:lnSpc>
                <a:spcPct val="100000"/>
              </a:lnSpc>
              <a:spcBef>
                <a:spcPts val="0"/>
              </a:spcBef>
              <a:spcAft>
                <a:spcPts val="0"/>
              </a:spcAft>
              <a:buFont typeface="Wingdings" panose="05000000000000000000" pitchFamily="2" charset="2"/>
              <a:buChar char="q"/>
            </a:pPr>
            <a:r>
              <a:rPr lang="pl-PL" sz="1600" dirty="0" smtClean="0"/>
              <a:t>liczba </a:t>
            </a:r>
            <a:r>
              <a:rPr lang="pl-PL" sz="1600" dirty="0"/>
              <a:t>godzin maksymalnego miesięcznego zaangażowania zawodowego personelu projektu </a:t>
            </a:r>
            <a:br>
              <a:rPr lang="pl-PL" sz="1600" dirty="0"/>
            </a:br>
            <a:r>
              <a:rPr lang="pl-PL" sz="1600" dirty="0"/>
              <a:t>wynosi 276 </a:t>
            </a:r>
            <a:r>
              <a:rPr lang="pl-PL" sz="1600" dirty="0" smtClean="0"/>
              <a:t>h;</a:t>
            </a:r>
          </a:p>
          <a:p>
            <a:pPr marL="342000" indent="-342900" algn="just">
              <a:lnSpc>
                <a:spcPct val="100000"/>
              </a:lnSpc>
              <a:spcBef>
                <a:spcPts val="0"/>
              </a:spcBef>
              <a:spcAft>
                <a:spcPts val="0"/>
              </a:spcAft>
              <a:buFont typeface="Wingdings" panose="05000000000000000000" pitchFamily="2" charset="2"/>
              <a:buChar char="q"/>
            </a:pPr>
            <a:r>
              <a:rPr lang="pl-PL" sz="1600" dirty="0" smtClean="0"/>
              <a:t>wprowadzony </a:t>
            </a:r>
            <a:r>
              <a:rPr lang="pl-PL" sz="1600" dirty="0"/>
              <a:t>został limit na zlecanie usług merytorycznych – mogą one stanowić nie więcej niż 30% wartości projektu.</a:t>
            </a:r>
          </a:p>
          <a:p>
            <a:pPr marL="457200" indent="-457200">
              <a:buNone/>
            </a:pPr>
            <a:endParaRPr lang="pl-PL" sz="2400" dirty="0" smtClean="0"/>
          </a:p>
          <a:p>
            <a:pPr marL="457200" indent="-457200">
              <a:buFont typeface="+mj-lt"/>
              <a:buAutoNum type="arabicPeriod"/>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64</a:t>
            </a:fld>
            <a:endParaRPr lang="pl-PL" dirty="0">
              <a:solidFill>
                <a:prstClr val="black">
                  <a:tint val="75000"/>
                </a:prstClr>
              </a:solidFill>
            </a:endParaRPr>
          </a:p>
        </p:txBody>
      </p:sp>
    </p:spTree>
    <p:extLst>
      <p:ext uri="{BB962C8B-B14F-4D97-AF65-F5344CB8AC3E}">
        <p14:creationId xmlns="" xmlns:p14="http://schemas.microsoft.com/office/powerpoint/2010/main" val="33021120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5469" y="955963"/>
            <a:ext cx="8705590" cy="5721927"/>
          </a:xfrm>
        </p:spPr>
        <p:txBody>
          <a:bodyPr>
            <a:noAutofit/>
          </a:bodyPr>
          <a:lstStyle/>
          <a:p>
            <a:pPr algn="ctr">
              <a:buNone/>
            </a:pPr>
            <a:endParaRPr lang="pl-PL" sz="2400" dirty="0" smtClean="0"/>
          </a:p>
          <a:p>
            <a:pPr algn="ctr">
              <a:buNone/>
            </a:pPr>
            <a:endParaRPr lang="pl-PL" sz="2400" dirty="0" smtClean="0"/>
          </a:p>
          <a:p>
            <a:pPr algn="ctr">
              <a:buNone/>
            </a:pPr>
            <a:endParaRPr lang="pl-PL" sz="2400" dirty="0" smtClean="0"/>
          </a:p>
          <a:p>
            <a:pPr algn="ctr">
              <a:buNone/>
            </a:pPr>
            <a:endParaRPr lang="pl-PL" sz="2400" dirty="0" smtClean="0"/>
          </a:p>
          <a:p>
            <a:pPr algn="ctr">
              <a:buNone/>
            </a:pPr>
            <a:endParaRPr lang="pl-PL" sz="2400" dirty="0" smtClean="0"/>
          </a:p>
          <a:p>
            <a:pPr algn="ctr">
              <a:buNone/>
            </a:pPr>
            <a:r>
              <a:rPr lang="pl-PL" sz="3200" b="1" dirty="0" smtClean="0"/>
              <a:t>Minimalny standard usług i katalog stawek</a:t>
            </a:r>
          </a:p>
          <a:p>
            <a:pPr algn="ctr">
              <a:buNone/>
            </a:pPr>
            <a:r>
              <a:rPr lang="pl-PL" sz="3200" b="1" dirty="0" smtClean="0"/>
              <a:t>(załącznik nr </a:t>
            </a:r>
            <a:r>
              <a:rPr lang="pl-PL" sz="3200" b="1" dirty="0" smtClean="0"/>
              <a:t>9)</a:t>
            </a:r>
            <a:endParaRPr lang="pl-PL" sz="3200" b="1" dirty="0" smtClean="0"/>
          </a:p>
          <a:p>
            <a:pPr marL="457200" indent="-457200">
              <a:buFont typeface="+mj-lt"/>
              <a:buAutoNum type="arabicPeriod"/>
            </a:pPr>
            <a:endParaRPr lang="pl-PL" sz="2400" dirty="0" smtClean="0"/>
          </a:p>
          <a:p>
            <a:pPr>
              <a:buNone/>
            </a:pPr>
            <a:r>
              <a:rPr lang="pl-PL" sz="1800" dirty="0" smtClean="0">
                <a:solidFill>
                  <a:srgbClr val="FF0000"/>
                </a:solidFill>
              </a:rPr>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65</a:t>
            </a:fld>
            <a:endParaRPr lang="pl-PL" dirty="0">
              <a:solidFill>
                <a:prstClr val="black">
                  <a:tint val="75000"/>
                </a:prstClr>
              </a:solidFill>
            </a:endParaRPr>
          </a:p>
        </p:txBody>
      </p:sp>
    </p:spTree>
    <p:extLst>
      <p:ext uri="{BB962C8B-B14F-4D97-AF65-F5344CB8AC3E}">
        <p14:creationId xmlns="" xmlns:p14="http://schemas.microsoft.com/office/powerpoint/2010/main" val="22507459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a:buNone/>
            </a:pPr>
            <a:endParaRPr lang="pl-PL" sz="1200" dirty="0">
              <a:solidFill>
                <a:srgbClr val="FF0000"/>
              </a:solidFill>
            </a:endParaRPr>
          </a:p>
          <a:p>
            <a:pPr>
              <a:buNone/>
            </a:pPr>
            <a:r>
              <a:rPr lang="pl-PL" sz="1800" b="1" u="sng" dirty="0" smtClean="0">
                <a:solidFill>
                  <a:srgbClr val="FF0000"/>
                </a:solidFill>
              </a:rPr>
              <a:t>UWAGA: </a:t>
            </a:r>
          </a:p>
          <a:p>
            <a:pPr>
              <a:buNone/>
            </a:pPr>
            <a:endParaRPr lang="pl-PL" sz="800" b="1" u="sng" dirty="0" smtClean="0">
              <a:solidFill>
                <a:srgbClr val="FF0000"/>
              </a:solidFill>
            </a:endParaRPr>
          </a:p>
          <a:p>
            <a:pPr marL="342000" indent="-342900" algn="just">
              <a:lnSpc>
                <a:spcPct val="100000"/>
              </a:lnSpc>
              <a:spcBef>
                <a:spcPts val="0"/>
              </a:spcBef>
              <a:spcAft>
                <a:spcPts val="0"/>
              </a:spcAft>
              <a:buFont typeface="Wingdings" panose="05000000000000000000" pitchFamily="2" charset="2"/>
              <a:buChar char="q"/>
            </a:pPr>
            <a:r>
              <a:rPr lang="pl-PL" sz="1700" dirty="0"/>
              <a:t>W przypadku wskazania we wniosku założeń projektu nie uwzględniających określonych przez IOK minimalnych standardów usług i stawek jednostkowych, wniosek może zostać oceniony warunkowo. W przypadku warunkowej oceny wniosek zostanie skierowany do negocjacji </a:t>
            </a:r>
            <a:r>
              <a:rPr lang="pl-PL" sz="1700" dirty="0" smtClean="0"/>
              <a:t/>
            </a:r>
            <a:br>
              <a:rPr lang="pl-PL" sz="1700" dirty="0" smtClean="0"/>
            </a:br>
            <a:r>
              <a:rPr lang="pl-PL" sz="1700" dirty="0" smtClean="0"/>
              <a:t>(</a:t>
            </a:r>
            <a:r>
              <a:rPr lang="pl-PL" sz="1700" dirty="0"/>
              <a:t>o ile wniosek będzie kwalifikował się do </a:t>
            </a:r>
            <a:r>
              <a:rPr lang="pl-PL" sz="1700" dirty="0" smtClean="0"/>
              <a:t>negocjacji)</a:t>
            </a:r>
          </a:p>
          <a:p>
            <a:pPr marL="342000" indent="-342900" algn="just">
              <a:lnSpc>
                <a:spcPct val="100000"/>
              </a:lnSpc>
              <a:spcBef>
                <a:spcPts val="0"/>
              </a:spcBef>
              <a:spcAft>
                <a:spcPts val="0"/>
              </a:spcAft>
              <a:buFont typeface="Wingdings" panose="05000000000000000000" pitchFamily="2" charset="2"/>
              <a:buChar char="q"/>
            </a:pPr>
            <a:endParaRPr lang="pl-PL" sz="1700" dirty="0"/>
          </a:p>
          <a:p>
            <a:pPr marL="342000" indent="-342900" algn="just">
              <a:lnSpc>
                <a:spcPct val="100000"/>
              </a:lnSpc>
              <a:spcBef>
                <a:spcPts val="0"/>
              </a:spcBef>
              <a:spcAft>
                <a:spcPts val="0"/>
              </a:spcAft>
              <a:buFont typeface="Wingdings" panose="05000000000000000000" pitchFamily="2" charset="2"/>
              <a:buChar char="q"/>
            </a:pPr>
            <a:r>
              <a:rPr lang="pl-PL" sz="1700" dirty="0"/>
              <a:t>Minimalny standard usług i katalog stawek nie jest katalogiem zamkniętym i wszelkie koszty usług/towarów, które nie zostały w nim ujęte powinny być zgodne z cenami rynkowymi </a:t>
            </a:r>
            <a:br>
              <a:rPr lang="pl-PL" sz="1700" dirty="0"/>
            </a:br>
            <a:r>
              <a:rPr lang="pl-PL" sz="1700" dirty="0"/>
              <a:t>oraz spełniać zasady kwalifikowalności</a:t>
            </a:r>
            <a:r>
              <a:rPr lang="pl-PL" sz="1700" dirty="0" smtClean="0"/>
              <a:t>.</a:t>
            </a:r>
          </a:p>
          <a:p>
            <a:pPr marL="0" indent="0" algn="just">
              <a:lnSpc>
                <a:spcPct val="100000"/>
              </a:lnSpc>
              <a:spcBef>
                <a:spcPts val="0"/>
              </a:spcBef>
              <a:spcAft>
                <a:spcPts val="0"/>
              </a:spcAft>
              <a:buNone/>
            </a:pPr>
            <a:endParaRPr lang="pl-PL" sz="1700" dirty="0"/>
          </a:p>
          <a:p>
            <a:pPr marL="342000" indent="-342900" algn="just">
              <a:lnSpc>
                <a:spcPct val="100000"/>
              </a:lnSpc>
              <a:spcBef>
                <a:spcPts val="0"/>
              </a:spcBef>
              <a:spcAft>
                <a:spcPts val="0"/>
              </a:spcAft>
              <a:buFont typeface="Wingdings" panose="05000000000000000000" pitchFamily="2" charset="2"/>
              <a:buChar char="q"/>
            </a:pPr>
            <a:r>
              <a:rPr lang="pl-PL" sz="1700" dirty="0"/>
              <a:t>Fakt wskazania danej stawki we wniosku o dofinansowanie nie może być podstawą beneficjenta do "uzasadnienia" wydatku uznanego za niekwalifikowalny na etapie zatwierdzania wniosku </a:t>
            </a:r>
            <a:r>
              <a:rPr lang="pl-PL" sz="1700" dirty="0" smtClean="0"/>
              <a:t/>
            </a:r>
            <a:br>
              <a:rPr lang="pl-PL" sz="1700" dirty="0" smtClean="0"/>
            </a:br>
            <a:r>
              <a:rPr lang="pl-PL" sz="1700" dirty="0" smtClean="0"/>
              <a:t>o </a:t>
            </a:r>
            <a:r>
              <a:rPr lang="pl-PL" sz="1700" dirty="0"/>
              <a:t>płatność i/lub kontroli (jeśli oczywiście wystąpią podstawy </a:t>
            </a:r>
            <a:r>
              <a:rPr lang="pl-PL" sz="1700" dirty="0" smtClean="0"/>
              <a:t>do </a:t>
            </a:r>
            <a:r>
              <a:rPr lang="pl-PL" sz="1700" dirty="0"/>
              <a:t>uznania wydatków </a:t>
            </a:r>
            <a:r>
              <a:rPr lang="pl-PL" sz="1700" dirty="0" smtClean="0"/>
              <a:t/>
            </a:r>
            <a:br>
              <a:rPr lang="pl-PL" sz="1700" dirty="0" smtClean="0"/>
            </a:br>
            <a:r>
              <a:rPr lang="pl-PL" sz="1700" dirty="0" smtClean="0"/>
              <a:t>za </a:t>
            </a:r>
            <a:r>
              <a:rPr lang="pl-PL" sz="1700" dirty="0"/>
              <a:t>niekwalifikowalne</a:t>
            </a:r>
            <a:r>
              <a:rPr lang="pl-PL" sz="1700" dirty="0" smtClean="0"/>
              <a:t>).</a:t>
            </a:r>
          </a:p>
          <a:p>
            <a:pPr marL="0" indent="0" algn="just">
              <a:lnSpc>
                <a:spcPct val="100000"/>
              </a:lnSpc>
              <a:spcBef>
                <a:spcPts val="0"/>
              </a:spcBef>
              <a:spcAft>
                <a:spcPts val="0"/>
              </a:spcAft>
              <a:buNone/>
            </a:pPr>
            <a:endParaRPr lang="pl-PL" sz="1700" dirty="0"/>
          </a:p>
          <a:p>
            <a:pPr marL="342000" indent="-342900" algn="just">
              <a:lnSpc>
                <a:spcPct val="100000"/>
              </a:lnSpc>
              <a:spcBef>
                <a:spcPts val="0"/>
              </a:spcBef>
              <a:spcAft>
                <a:spcPts val="0"/>
              </a:spcAft>
              <a:buFont typeface="Wingdings" panose="05000000000000000000" pitchFamily="2" charset="2"/>
              <a:buChar char="q"/>
            </a:pPr>
            <a:r>
              <a:rPr lang="pl-PL" sz="1700" dirty="0"/>
              <a:t>Realizacja wsparcia w ramach RPO WD 2014-2020 Działania </a:t>
            </a:r>
            <a:r>
              <a:rPr lang="pl-PL" sz="1700" dirty="0" smtClean="0"/>
              <a:t>9.2 </a:t>
            </a:r>
            <a:r>
              <a:rPr lang="pl-PL" sz="1700" dirty="0"/>
              <a:t>w kwestiach nieuregulowanych </a:t>
            </a:r>
            <a:r>
              <a:rPr lang="pl-PL" sz="1700" dirty="0" smtClean="0"/>
              <a:t/>
            </a:r>
            <a:br>
              <a:rPr lang="pl-PL" sz="1700" dirty="0" smtClean="0"/>
            </a:br>
            <a:r>
              <a:rPr lang="pl-PL" sz="1700" dirty="0" smtClean="0"/>
              <a:t>w </a:t>
            </a:r>
            <a:r>
              <a:rPr lang="pl-PL" sz="1700" dirty="0"/>
              <a:t>przedmiotowym dokumencie powinna być zgodna z przepisami prawa </a:t>
            </a:r>
            <a:r>
              <a:rPr lang="pl-PL" sz="1700" dirty="0" smtClean="0"/>
              <a:t>krajowego i </a:t>
            </a:r>
            <a:r>
              <a:rPr lang="pl-PL" sz="1700" dirty="0"/>
              <a:t>wspólnotowego oraz dokumentami programowi na lata 2014-2020.</a:t>
            </a:r>
          </a:p>
          <a:p>
            <a:pPr>
              <a:buNone/>
            </a:pPr>
            <a:endParaRPr lang="pl-PL" sz="1800" dirty="0" smtClean="0"/>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66</a:t>
            </a:fld>
            <a:endParaRPr lang="pl-PL" dirty="0">
              <a:solidFill>
                <a:prstClr val="black">
                  <a:tint val="75000"/>
                </a:prstClr>
              </a:solidFill>
            </a:endParaRPr>
          </a:p>
        </p:txBody>
      </p:sp>
    </p:spTree>
    <p:extLst>
      <p:ext uri="{BB962C8B-B14F-4D97-AF65-F5344CB8AC3E}">
        <p14:creationId xmlns="" xmlns:p14="http://schemas.microsoft.com/office/powerpoint/2010/main" val="17955895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83568" y="2762925"/>
            <a:ext cx="7848872" cy="1200329"/>
          </a:xfrm>
          <a:prstGeom prst="rect">
            <a:avLst/>
          </a:prstGeom>
        </p:spPr>
        <p:txBody>
          <a:bodyPr wrap="square">
            <a:spAutoFit/>
          </a:bodyPr>
          <a:lstStyle/>
          <a:p>
            <a:pPr algn="ctr" fontAlgn="auto">
              <a:spcBef>
                <a:spcPts val="0"/>
              </a:spcBef>
              <a:spcAft>
                <a:spcPts val="0"/>
              </a:spcAft>
            </a:pPr>
            <a:r>
              <a:rPr lang="pl-PL" sz="3600" b="1" dirty="0" smtClean="0">
                <a:solidFill>
                  <a:prstClr val="black"/>
                </a:solidFill>
                <a:latin typeface="Calibri"/>
              </a:rPr>
              <a:t>Informacje dotyczące składania wniosków</a:t>
            </a:r>
            <a:endParaRPr lang="pl-PL" sz="3600" b="1" dirty="0">
              <a:solidFill>
                <a:prstClr val="black"/>
              </a:solidFill>
              <a:latin typeface="Calibri"/>
            </a:endParaRP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67</a:t>
            </a:fld>
            <a:endParaRPr lang="pl-PL">
              <a:solidFill>
                <a:prstClr val="black">
                  <a:tint val="75000"/>
                </a:prstClr>
              </a:solidFill>
            </a:endParaRPr>
          </a:p>
        </p:txBody>
      </p:sp>
    </p:spTree>
    <p:extLst>
      <p:ext uri="{BB962C8B-B14F-4D97-AF65-F5344CB8AC3E}">
        <p14:creationId xmlns="" xmlns:p14="http://schemas.microsoft.com/office/powerpoint/2010/main" val="13751666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6101" y="1087846"/>
            <a:ext cx="7886700" cy="5156200"/>
          </a:xfrm>
        </p:spPr>
        <p:txBody>
          <a:bodyPr/>
          <a:lstStyle/>
          <a:p>
            <a:pPr lvl="0" algn="just">
              <a:buNone/>
            </a:pPr>
            <a:endParaRPr lang="pl-PL" u="sng" dirty="0" smtClean="0">
              <a:ea typeface="Calibri" panose="020F0502020204030204" pitchFamily="34" charset="0"/>
            </a:endParaRPr>
          </a:p>
          <a:p>
            <a:pPr lvl="0" algn="just">
              <a:buNone/>
            </a:pPr>
            <a:endParaRPr lang="pl-PL" sz="3200" u="sng" dirty="0">
              <a:ea typeface="Calibri" panose="020F0502020204030204" pitchFamily="34" charset="0"/>
            </a:endParaRPr>
          </a:p>
          <a:p>
            <a:pPr lvl="0" algn="ctr">
              <a:buNone/>
            </a:pPr>
            <a:r>
              <a:rPr lang="pl-PL" dirty="0">
                <a:ea typeface="Calibri" panose="020F0502020204030204" pitchFamily="34" charset="0"/>
              </a:rPr>
              <a:t>Termin, od którego można składać wnioski: </a:t>
            </a:r>
            <a:endParaRPr lang="en-US" dirty="0" smtClean="0">
              <a:ea typeface="Calibri" panose="020F0502020204030204" pitchFamily="34" charset="0"/>
            </a:endParaRPr>
          </a:p>
          <a:p>
            <a:pPr lvl="0" algn="ctr">
              <a:buNone/>
            </a:pPr>
            <a:r>
              <a:rPr lang="pl-PL" dirty="0" smtClean="0">
                <a:ea typeface="Calibri" panose="020F0502020204030204" pitchFamily="34" charset="0"/>
              </a:rPr>
              <a:t>od 15.04.2016 </a:t>
            </a:r>
            <a:r>
              <a:rPr lang="pl-PL" dirty="0">
                <a:ea typeface="Calibri" panose="020F0502020204030204" pitchFamily="34" charset="0"/>
              </a:rPr>
              <a:t>r. </a:t>
            </a:r>
            <a:r>
              <a:rPr lang="pl-PL" dirty="0" smtClean="0">
                <a:ea typeface="Calibri" panose="020F0502020204030204" pitchFamily="34" charset="0"/>
              </a:rPr>
              <a:t>do 29.04.2016 </a:t>
            </a:r>
            <a:r>
              <a:rPr lang="pl-PL" dirty="0">
                <a:ea typeface="Calibri" panose="020F0502020204030204" pitchFamily="34" charset="0"/>
              </a:rPr>
              <a:t>r.</a:t>
            </a:r>
            <a:endParaRPr lang="pl-PL" altLang="pl-PL" dirty="0" smtClean="0">
              <a:ea typeface="Calibri" panose="020F0502020204030204" pitchFamily="34" charset="0"/>
            </a:endParaRPr>
          </a:p>
          <a:p>
            <a:pPr lvl="0" algn="just"/>
            <a:endParaRPr lang="pl-PL" altLang="pl-PL" sz="2400" u="sng" dirty="0">
              <a:ea typeface="Calibri" panose="020F0502020204030204" pitchFamily="34" charset="0"/>
            </a:endParaRPr>
          </a:p>
          <a:p>
            <a:pPr marL="0" lvl="0" indent="0">
              <a:buNone/>
            </a:pPr>
            <a:endParaRPr lang="pl-PL" dirty="0">
              <a:ea typeface="Calibri" panose="020F0502020204030204" pitchFamily="34" charset="0"/>
            </a:endParaRPr>
          </a:p>
          <a:p>
            <a:pPr marL="0" indent="0">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68</a:t>
            </a:fld>
            <a:endParaRPr lang="pl-PL">
              <a:solidFill>
                <a:prstClr val="black">
                  <a:tint val="75000"/>
                </a:prstClr>
              </a:solidFill>
            </a:endParaRPr>
          </a:p>
        </p:txBody>
      </p:sp>
    </p:spTree>
    <p:extLst>
      <p:ext uri="{BB962C8B-B14F-4D97-AF65-F5344CB8AC3E}">
        <p14:creationId xmlns="" xmlns:p14="http://schemas.microsoft.com/office/powerpoint/2010/main" val="28336695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9774" y="1125415"/>
            <a:ext cx="8568952" cy="5310554"/>
          </a:xfrm>
        </p:spPr>
        <p:txBody>
          <a:bodyPr>
            <a:normAutofit fontScale="85000" lnSpcReduction="10000"/>
          </a:bodyPr>
          <a:lstStyle/>
          <a:p>
            <a:pPr>
              <a:buNone/>
            </a:pPr>
            <a:r>
              <a:rPr lang="pl-PL" sz="2400" b="1" dirty="0" smtClean="0">
                <a:latin typeface="+mj-lt"/>
              </a:rPr>
              <a:t>Sposób składania wniosków o dofinansowanie</a:t>
            </a:r>
          </a:p>
          <a:p>
            <a:pPr marL="0" indent="0" algn="just">
              <a:buNone/>
            </a:pPr>
            <a:r>
              <a:rPr lang="pl-PL" sz="1800" dirty="0" smtClean="0">
                <a:latin typeface="+mj-lt"/>
              </a:rPr>
              <a:t>Wnioski </a:t>
            </a:r>
            <a:r>
              <a:rPr lang="pl-PL" sz="1800" dirty="0">
                <a:latin typeface="+mj-lt"/>
              </a:rPr>
              <a:t>składane są w terminie wskazanym powyżej na obowiązującym formularzu </a:t>
            </a:r>
            <a:r>
              <a:rPr lang="pl-PL" sz="1800" b="1" dirty="0">
                <a:latin typeface="+mj-lt"/>
              </a:rPr>
              <a:t>MS </a:t>
            </a:r>
            <a:r>
              <a:rPr lang="pl-PL" sz="1800" b="1" dirty="0" smtClean="0">
                <a:latin typeface="+mj-lt"/>
              </a:rPr>
              <a:t>EXCEL</a:t>
            </a:r>
            <a:r>
              <a:rPr lang="pl-PL" sz="1800" dirty="0" smtClean="0">
                <a:latin typeface="+mj-lt"/>
              </a:rPr>
              <a:t>: </a:t>
            </a:r>
            <a:endParaRPr lang="pl-PL" sz="1800" dirty="0">
              <a:latin typeface="+mj-lt"/>
            </a:endParaRPr>
          </a:p>
          <a:p>
            <a:pPr algn="just">
              <a:buFont typeface="Symbol" panose="05050102010706020507" pitchFamily="18" charset="2"/>
              <a:buChar char=""/>
            </a:pPr>
            <a:r>
              <a:rPr lang="pl-PL" sz="1800" b="1" dirty="0" smtClean="0">
                <a:latin typeface="+mj-lt"/>
              </a:rPr>
              <a:t>w </a:t>
            </a:r>
            <a:r>
              <a:rPr lang="pl-PL" sz="1800" b="1" dirty="0">
                <a:latin typeface="+mj-lt"/>
              </a:rPr>
              <a:t>formie dokumentu elektronicznego </a:t>
            </a:r>
            <a:r>
              <a:rPr lang="pl-PL" sz="1800" dirty="0" smtClean="0">
                <a:latin typeface="+mj-lt"/>
              </a:rPr>
              <a:t>w formacie</a:t>
            </a:r>
            <a:r>
              <a:rPr lang="pl-PL" sz="1800" b="1" dirty="0" smtClean="0">
                <a:latin typeface="+mj-lt"/>
              </a:rPr>
              <a:t> XLSM </a:t>
            </a:r>
            <a:r>
              <a:rPr lang="pl-PL" sz="1800" dirty="0" smtClean="0">
                <a:latin typeface="+mj-lt"/>
              </a:rPr>
              <a:t>oraz</a:t>
            </a:r>
            <a:r>
              <a:rPr lang="pl-PL" sz="1800" b="1" dirty="0" smtClean="0">
                <a:latin typeface="+mj-lt"/>
              </a:rPr>
              <a:t> PDF </a:t>
            </a:r>
            <a:r>
              <a:rPr lang="pl-PL" sz="1800" dirty="0" smtClean="0">
                <a:latin typeface="+mj-lt"/>
              </a:rPr>
              <a:t>na </a:t>
            </a:r>
            <a:r>
              <a:rPr lang="pl-PL" sz="1800" dirty="0">
                <a:latin typeface="+mj-lt"/>
              </a:rPr>
              <a:t>nośniku danych (płyta CD/DVD) </a:t>
            </a:r>
            <a:r>
              <a:rPr lang="pl-PL" sz="1800" b="1" dirty="0" smtClean="0">
                <a:latin typeface="+mj-lt"/>
              </a:rPr>
              <a:t>oraz</a:t>
            </a:r>
          </a:p>
          <a:p>
            <a:pPr algn="just">
              <a:buFont typeface="Symbol" panose="05050102010706020507" pitchFamily="18" charset="2"/>
              <a:buChar char=""/>
            </a:pPr>
            <a:r>
              <a:rPr lang="pl-PL" sz="1800" b="1" dirty="0" smtClean="0">
                <a:latin typeface="+mj-lt"/>
              </a:rPr>
              <a:t>w </a:t>
            </a:r>
            <a:r>
              <a:rPr lang="pl-PL" sz="1800" b="1" dirty="0">
                <a:latin typeface="+mj-lt"/>
              </a:rPr>
              <a:t>formie papierowej </a:t>
            </a:r>
            <a:r>
              <a:rPr lang="pl-PL" sz="1800" dirty="0">
                <a:latin typeface="+mj-lt"/>
              </a:rPr>
              <a:t>wydrukowanej z pliku elektronicznego i opatrzonej podpisem osoby uprawnionej/podpisami osób uprawnionych do złożenia tego wniosku. Wniosek w formie papierowej należy złożyć </a:t>
            </a:r>
            <a:r>
              <a:rPr lang="pl-PL" sz="1800" b="1" dirty="0">
                <a:latin typeface="+mj-lt"/>
              </a:rPr>
              <a:t>w jednym egzemplarzu</a:t>
            </a:r>
            <a:r>
              <a:rPr lang="pl-PL" sz="1800" dirty="0">
                <a:latin typeface="+mj-lt"/>
              </a:rPr>
              <a:t>. </a:t>
            </a:r>
          </a:p>
          <a:p>
            <a:pPr marL="0" indent="0" algn="just">
              <a:buNone/>
            </a:pPr>
            <a:r>
              <a:rPr lang="en-US" sz="1800" b="1" dirty="0"/>
              <a:t>S</a:t>
            </a:r>
            <a:r>
              <a:rPr lang="pl-PL" sz="1800" b="1" dirty="0" err="1" smtClean="0"/>
              <a:t>umy</a:t>
            </a:r>
            <a:r>
              <a:rPr lang="pl-PL" sz="1800" b="1" dirty="0" smtClean="0"/>
              <a:t> </a:t>
            </a:r>
            <a:r>
              <a:rPr lang="pl-PL" sz="1800" b="1" dirty="0"/>
              <a:t>kontrolne na wydruku i wersji elektronicznej wniosku muszą być ze sobą zgodne. </a:t>
            </a:r>
          </a:p>
          <a:p>
            <a:pPr marL="0" indent="0" algn="just">
              <a:buNone/>
            </a:pPr>
            <a:r>
              <a:rPr lang="pl-PL" sz="1800" b="1" dirty="0" smtClean="0">
                <a:solidFill>
                  <a:srgbClr val="FF0000"/>
                </a:solidFill>
              </a:rPr>
              <a:t>UWAGA! </a:t>
            </a:r>
            <a:r>
              <a:rPr lang="pl-PL" sz="1800" dirty="0" smtClean="0"/>
              <a:t>Wniosek </a:t>
            </a:r>
            <a:r>
              <a:rPr lang="pl-PL" sz="1800" dirty="0"/>
              <a:t>z różnymi sumami kontrolnymi w wersji papierowej i elektronicznej zostanie skierowany do uzupełnienia na etapie weryfikacji technicznej zgodnie z zapisami Rozdziału IV, Podrozdziału 3 niniejszego Regulaminu. Dopuszcza się zmianę sumy kontrolnej w wersji elektronicznej wniosku m.in. w sytuacji kiedy wniosek podlega uzupełnieniu lub poprawieniu w nim oczywistej omyłki w zakresie </a:t>
            </a:r>
            <a:r>
              <a:rPr lang="pl-PL" sz="1800" dirty="0" err="1"/>
              <a:t>uspójnienia</a:t>
            </a:r>
            <a:r>
              <a:rPr lang="pl-PL" sz="1800" dirty="0"/>
              <a:t> zapisów: </a:t>
            </a:r>
          </a:p>
          <a:p>
            <a:pPr algn="just">
              <a:buFont typeface="Symbol" panose="05050102010706020507" pitchFamily="18" charset="2"/>
              <a:buChar char=""/>
            </a:pPr>
            <a:r>
              <a:rPr lang="pl-PL" sz="1800" dirty="0" smtClean="0"/>
              <a:t>część </a:t>
            </a:r>
            <a:r>
              <a:rPr lang="pl-PL" sz="1800" dirty="0"/>
              <a:t>B.1.4 (</a:t>
            </a:r>
            <a:r>
              <a:rPr lang="pl-PL" sz="1800" i="1" dirty="0"/>
              <a:t>Osoba uprawniona</a:t>
            </a:r>
            <a:r>
              <a:rPr lang="pl-PL" sz="1800" dirty="0"/>
              <a:t>) z pieczęcią i podpisem albo pieczęciami i podpisami zawartymi w części wniosku </a:t>
            </a:r>
            <a:r>
              <a:rPr lang="pl-PL" sz="1800" i="1" dirty="0"/>
              <a:t>Oświadczenia </a:t>
            </a:r>
            <a:r>
              <a:rPr lang="pl-PL" sz="1800" dirty="0"/>
              <a:t>oraz danymi zamieszczonymi w tych częściach wniosku. </a:t>
            </a:r>
          </a:p>
          <a:p>
            <a:pPr marL="0" indent="0" algn="just">
              <a:buNone/>
            </a:pPr>
            <a:endParaRPr lang="pl-PL" sz="1800" b="1" u="sng" dirty="0" smtClean="0"/>
          </a:p>
          <a:p>
            <a:pPr marL="0" indent="0" algn="just">
              <a:buNone/>
            </a:pPr>
            <a:r>
              <a:rPr lang="pl-PL" sz="1800" b="1" u="sng" dirty="0" smtClean="0"/>
              <a:t>Wnioski </a:t>
            </a:r>
            <a:r>
              <a:rPr lang="pl-PL" sz="1800" b="1" u="sng" dirty="0"/>
              <a:t>można dostarczać: </a:t>
            </a:r>
          </a:p>
          <a:p>
            <a:pPr algn="just"/>
            <a:r>
              <a:rPr lang="pl-PL" sz="1800" b="1" dirty="0" smtClean="0"/>
              <a:t>osobiście </a:t>
            </a:r>
            <a:r>
              <a:rPr lang="pl-PL" sz="1800" dirty="0"/>
              <a:t>do kancelarii Dolnośląskiego Wojewódzkiego Urzędu Pracy – Filia we Wrocławiu, </a:t>
            </a:r>
            <a:r>
              <a:rPr lang="pl-PL" sz="1800" dirty="0" smtClean="0"/>
              <a:t/>
            </a:r>
            <a:br>
              <a:rPr lang="pl-PL" sz="1800" dirty="0" smtClean="0"/>
            </a:br>
            <a:r>
              <a:rPr lang="pl-PL" sz="1800" dirty="0" smtClean="0"/>
              <a:t>przy al</a:t>
            </a:r>
            <a:r>
              <a:rPr lang="pl-PL" sz="1800" dirty="0"/>
              <a:t>. Armii Krajowej 54, od poniedziałku do piątku w godzinach pracy DWUP, tj. od 7:30 do 15:30 </a:t>
            </a:r>
            <a:r>
              <a:rPr lang="pl-PL" sz="1800" dirty="0" smtClean="0"/>
              <a:t>lub </a:t>
            </a:r>
            <a:endParaRPr lang="pl-PL" sz="1800" dirty="0"/>
          </a:p>
          <a:p>
            <a:pPr algn="just"/>
            <a:r>
              <a:rPr lang="pl-PL" sz="1800" b="1" dirty="0" smtClean="0"/>
              <a:t>kurierem </a:t>
            </a:r>
            <a:r>
              <a:rPr lang="pl-PL" sz="1800" b="1" dirty="0"/>
              <a:t>lub pocztą </a:t>
            </a:r>
            <a:r>
              <a:rPr lang="pl-PL" sz="1800" dirty="0"/>
              <a:t>na adres: Dolnośląski Wojewódzki Urząd Pracy </a:t>
            </a:r>
            <a:r>
              <a:rPr lang="pl-PL" sz="1800" dirty="0" smtClean="0"/>
              <a:t>– Filia </a:t>
            </a:r>
            <a:r>
              <a:rPr lang="pl-PL" sz="1800" dirty="0"/>
              <a:t>we Wrocławiu, </a:t>
            </a:r>
            <a:r>
              <a:rPr lang="pl-PL" sz="1800" dirty="0" smtClean="0"/>
              <a:t/>
            </a:r>
            <a:br>
              <a:rPr lang="pl-PL" sz="1800" dirty="0" smtClean="0"/>
            </a:br>
            <a:r>
              <a:rPr lang="pl-PL" sz="1800" dirty="0" smtClean="0"/>
              <a:t>al</a:t>
            </a:r>
            <a:r>
              <a:rPr lang="pl-PL" sz="1800" dirty="0"/>
              <a:t>. Armii Krajowej 54, 50-541 Wrocław, od poniedziałku do piątku w godzinach pracy DWUP, tj. od 7:30 </a:t>
            </a:r>
            <a:r>
              <a:rPr lang="pl-PL" sz="1800" dirty="0" smtClean="0"/>
              <a:t/>
            </a:r>
            <a:br>
              <a:rPr lang="pl-PL" sz="1800" dirty="0" smtClean="0"/>
            </a:br>
            <a:r>
              <a:rPr lang="pl-PL" sz="1800" dirty="0" smtClean="0"/>
              <a:t>do </a:t>
            </a:r>
            <a:r>
              <a:rPr lang="pl-PL" sz="1800" dirty="0"/>
              <a:t>15:30.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69</a:t>
            </a:fld>
            <a:endParaRPr lang="pl-PL">
              <a:solidFill>
                <a:prstClr val="black">
                  <a:tint val="75000"/>
                </a:prstClr>
              </a:solidFill>
            </a:endParaRPr>
          </a:p>
        </p:txBody>
      </p:sp>
    </p:spTree>
    <p:extLst>
      <p:ext uri="{BB962C8B-B14F-4D97-AF65-F5344CB8AC3E}">
        <p14:creationId xmlns="" xmlns:p14="http://schemas.microsoft.com/office/powerpoint/2010/main" val="3936554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49" y="1151792"/>
            <a:ext cx="8075735" cy="5284177"/>
          </a:xfrm>
        </p:spPr>
        <p:txBody>
          <a:bodyPr/>
          <a:lstStyle/>
          <a:p>
            <a:pPr marL="0" indent="0">
              <a:buNone/>
            </a:pPr>
            <a:endParaRPr lang="pl-PL" sz="1800" dirty="0"/>
          </a:p>
          <a:p>
            <a:pPr marL="0" indent="0" algn="just">
              <a:buNone/>
            </a:pPr>
            <a:r>
              <a:rPr lang="pl-PL" sz="1800" dirty="0" smtClean="0"/>
              <a:t>W </a:t>
            </a:r>
            <a:r>
              <a:rPr lang="pl-PL" sz="1800" dirty="0"/>
              <a:t>ramach wsparcia towarzyszącego elementem uzupełniającym projektu mogą być następujące typy operacji:</a:t>
            </a:r>
          </a:p>
          <a:p>
            <a:pPr marL="800100" lvl="1" indent="-342900" algn="just">
              <a:buFont typeface="+mj-lt"/>
              <a:buAutoNum type="arabicParenR" startAt="5"/>
            </a:pPr>
            <a:r>
              <a:rPr lang="pl-PL" sz="1800" dirty="0"/>
              <a:t>wolontariat opiekuńczy, pomoc sąsiedzka i inne formy samopomocowe </a:t>
            </a:r>
            <a:r>
              <a:rPr lang="pl-PL" sz="1800" dirty="0" smtClean="0"/>
              <a:t/>
            </a:r>
            <a:br>
              <a:rPr lang="pl-PL" sz="1800" dirty="0" smtClean="0"/>
            </a:br>
            <a:r>
              <a:rPr lang="pl-PL" sz="1800" dirty="0" smtClean="0"/>
              <a:t>na </a:t>
            </a:r>
            <a:r>
              <a:rPr lang="pl-PL" sz="1800" dirty="0"/>
              <a:t>rzecz osób niesamodzielnych – jako element kompleksowego </a:t>
            </a:r>
            <a:r>
              <a:rPr lang="pl-PL" sz="1800" dirty="0" smtClean="0"/>
              <a:t>projektu;</a:t>
            </a:r>
          </a:p>
          <a:p>
            <a:pPr marL="800100" lvl="1" indent="-342900" algn="just">
              <a:buFont typeface="+mj-lt"/>
              <a:buAutoNum type="arabicParenR" startAt="5"/>
            </a:pPr>
            <a:r>
              <a:rPr lang="pl-PL" sz="1800" dirty="0" smtClean="0"/>
              <a:t>usługi </a:t>
            </a:r>
            <a:r>
              <a:rPr lang="pl-PL" sz="1800" dirty="0"/>
              <a:t>pozwalające osobom niesamodzielnym w miarę możliwości samodzielne funkcjonowanie, w tym działania zwiększające mobilność, autonomię i bezpieczeństwo tych osób (np. likwidowanie barier architektonicznych w </a:t>
            </a:r>
            <a:r>
              <a:rPr lang="pl-PL" sz="1800" dirty="0" smtClean="0"/>
              <a:t>miejscu zamieszkania</a:t>
            </a:r>
            <a:r>
              <a:rPr lang="pl-PL" sz="1800" dirty="0"/>
              <a:t>, dowożenie posiłków, sfinansowanie wypożyczenia sprzętu pielęgnacyjnego, rehabilitacyjnego </a:t>
            </a:r>
            <a:r>
              <a:rPr lang="pl-PL" sz="1800" dirty="0" smtClean="0"/>
              <a:t/>
            </a:r>
            <a:br>
              <a:rPr lang="pl-PL" sz="1800" dirty="0" smtClean="0"/>
            </a:br>
            <a:r>
              <a:rPr lang="pl-PL" sz="1800" dirty="0" smtClean="0"/>
              <a:t>i </a:t>
            </a:r>
            <a:r>
              <a:rPr lang="pl-PL" sz="1800" dirty="0"/>
              <a:t>medycznego poprzez tworzenie wypożyczalni takiego sprzętu w połączeniu z nauką ich obsługi i doradztwem w zakresie jego wykorzystania, przewóz do miejsca pracy lub ośrodka wsparcia) – jako element kompleksowego projektu); </a:t>
            </a:r>
            <a:endParaRPr lang="pl-PL" sz="1800" dirty="0" smtClean="0"/>
          </a:p>
          <a:p>
            <a:pPr marL="800100" lvl="1" indent="-342900" algn="just">
              <a:buFont typeface="+mj-lt"/>
              <a:buAutoNum type="arabicParenR" startAt="5"/>
            </a:pPr>
            <a:r>
              <a:rPr lang="pl-PL" sz="1800" dirty="0" smtClean="0"/>
              <a:t>wykorzystanie </a:t>
            </a:r>
            <a:r>
              <a:rPr lang="pl-PL" sz="1800" dirty="0"/>
              <a:t>nowoczesnych technologii w usługach opiekuńczych, </a:t>
            </a:r>
            <a:r>
              <a:rPr lang="pl-PL" sz="1800" dirty="0" smtClean="0"/>
              <a:t/>
            </a:r>
            <a:br>
              <a:rPr lang="pl-PL" sz="1800" dirty="0" smtClean="0"/>
            </a:br>
            <a:r>
              <a:rPr lang="pl-PL" sz="1800" dirty="0" smtClean="0"/>
              <a:t>np</a:t>
            </a:r>
            <a:r>
              <a:rPr lang="pl-PL" sz="1800" dirty="0"/>
              <a:t>. </a:t>
            </a:r>
            <a:r>
              <a:rPr lang="pl-PL" sz="1800" dirty="0" err="1"/>
              <a:t>teleopieki</a:t>
            </a:r>
            <a:r>
              <a:rPr lang="pl-PL" sz="1800" dirty="0"/>
              <a:t> i innych form niebezpośrednich usług opiekuńczych wykorzystujących nowe technologie – jako element kompleksowego projektu; </a:t>
            </a:r>
          </a:p>
          <a:p>
            <a:pPr marL="800100" lvl="1" indent="-342900">
              <a:buFont typeface="+mj-lt"/>
              <a:buAutoNum type="arabicParenR" startAt="5"/>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a:t>
            </a:fld>
            <a:endParaRPr lang="pl-PL">
              <a:solidFill>
                <a:prstClr val="black">
                  <a:tint val="75000"/>
                </a:prstClr>
              </a:solidFill>
            </a:endParaRPr>
          </a:p>
        </p:txBody>
      </p:sp>
    </p:spTree>
    <p:extLst>
      <p:ext uri="{BB962C8B-B14F-4D97-AF65-F5344CB8AC3E}">
        <p14:creationId xmlns="" xmlns:p14="http://schemas.microsoft.com/office/powerpoint/2010/main" val="31409225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839128"/>
          </a:xfrm>
        </p:spPr>
        <p:txBody>
          <a:bodyPr/>
          <a:lstStyle/>
          <a:p>
            <a:pPr algn="ctr"/>
            <a:r>
              <a:rPr lang="pl-PL" sz="2000" b="1" dirty="0" smtClean="0"/>
              <a:t>ROZSTRZYGNIĘCIE KONKURSU</a:t>
            </a:r>
            <a:endParaRPr lang="pl-PL" sz="2000" b="1" dirty="0"/>
          </a:p>
        </p:txBody>
      </p:sp>
      <p:sp>
        <p:nvSpPr>
          <p:cNvPr id="3" name="Symbol zastępczy zawartości 2"/>
          <p:cNvSpPr>
            <a:spLocks noGrp="1"/>
          </p:cNvSpPr>
          <p:nvPr>
            <p:ph idx="1"/>
          </p:nvPr>
        </p:nvSpPr>
        <p:spPr>
          <a:xfrm>
            <a:off x="628650" y="1797978"/>
            <a:ext cx="7886700" cy="4613096"/>
          </a:xfrm>
        </p:spPr>
        <p:txBody>
          <a:bodyPr/>
          <a:lstStyle/>
          <a:p>
            <a:pPr algn="ctr">
              <a:buNone/>
            </a:pPr>
            <a:r>
              <a:rPr lang="pl-PL" sz="1600" dirty="0" smtClean="0"/>
              <a:t>Po rozstrzygnięciu konkursu IOK zamieszcza na stronie internetowej:</a:t>
            </a:r>
          </a:p>
          <a:p>
            <a:pPr algn="ctr">
              <a:buNone/>
            </a:pPr>
            <a:endParaRPr lang="pl-PL" sz="1600" dirty="0" smtClean="0"/>
          </a:p>
          <a:p>
            <a:pPr algn="ctr">
              <a:buNone/>
            </a:pPr>
            <a:r>
              <a:rPr lang="pl-PL" sz="1600" u="sng" dirty="0" smtClean="0">
                <a:hlinkClick r:id="rId2"/>
              </a:rPr>
              <a:t>www.rpo.dwup.pl</a:t>
            </a:r>
            <a:r>
              <a:rPr lang="pl-PL" sz="1600" dirty="0" smtClean="0"/>
              <a:t> </a:t>
            </a:r>
          </a:p>
          <a:p>
            <a:pPr algn="ctr">
              <a:buNone/>
            </a:pPr>
            <a:endParaRPr lang="pl-PL" sz="1600" dirty="0" smtClean="0"/>
          </a:p>
          <a:p>
            <a:pPr algn="ctr">
              <a:buNone/>
            </a:pPr>
            <a:r>
              <a:rPr lang="pl-PL" sz="1600" dirty="0" smtClean="0"/>
              <a:t>a w przypadku Poddziałania 9.2.3 także na stronach internetowych</a:t>
            </a:r>
          </a:p>
          <a:p>
            <a:pPr algn="ctr">
              <a:buNone/>
            </a:pPr>
            <a:endParaRPr lang="pl-PL" sz="1600" dirty="0" smtClean="0"/>
          </a:p>
          <a:p>
            <a:pPr algn="ctr">
              <a:buNone/>
            </a:pPr>
            <a:r>
              <a:rPr lang="pl-PL" sz="1600" dirty="0" err="1" smtClean="0">
                <a:hlinkClick r:id="rId3"/>
              </a:rPr>
              <a:t>www.zitaj.jeleniagora.pl</a:t>
            </a:r>
            <a:endParaRPr lang="pl-PL" sz="1600" dirty="0" smtClean="0"/>
          </a:p>
          <a:p>
            <a:pPr algn="ctr">
              <a:buNone/>
            </a:pPr>
            <a:endParaRPr lang="pl-PL" sz="1600" dirty="0" smtClean="0"/>
          </a:p>
          <a:p>
            <a:pPr algn="ctr">
              <a:buNone/>
            </a:pPr>
            <a:endParaRPr lang="pl-PL" sz="1600" dirty="0" smtClean="0"/>
          </a:p>
          <a:p>
            <a:pPr algn="ctr">
              <a:buNone/>
            </a:pPr>
            <a:r>
              <a:rPr lang="pl-PL" sz="1600" dirty="0" smtClean="0"/>
              <a:t>	</a:t>
            </a:r>
            <a:r>
              <a:rPr lang="pl-PL" sz="1400" dirty="0" smtClean="0"/>
              <a:t>oraz na portalu (nie później niż 7 dni od rozstrzygnięcia konkursu) listę projektów, </a:t>
            </a:r>
            <a:br>
              <a:rPr lang="pl-PL" sz="1400" dirty="0" smtClean="0"/>
            </a:br>
            <a:r>
              <a:rPr lang="pl-PL" sz="1400" dirty="0" smtClean="0"/>
              <a:t>które uzyskały wymaganą liczbę punktów, z wyróżnieniem projektów wybranych </a:t>
            </a:r>
            <a:br>
              <a:rPr lang="pl-PL" sz="1400" dirty="0" smtClean="0"/>
            </a:br>
            <a:r>
              <a:rPr lang="pl-PL" sz="1400" dirty="0" smtClean="0"/>
              <a:t>do dofinansowania, tj. listę, która nie będzie uwzględniała tych projektów, które brały udział </a:t>
            </a:r>
            <a:br>
              <a:rPr lang="pl-PL" sz="1400" dirty="0" smtClean="0"/>
            </a:br>
            <a:r>
              <a:rPr lang="pl-PL" sz="1400" dirty="0" smtClean="0"/>
              <a:t>w konkursie, ale nie uzyskały wymaganej liczby punktów oraz informację o składzie KOP.</a:t>
            </a:r>
          </a:p>
          <a:p>
            <a:pPr>
              <a:buNone/>
            </a:pP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70</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sz="2400" b="1" dirty="0" smtClean="0"/>
              <a:t>Pytania i odpowiedzi</a:t>
            </a:r>
          </a:p>
          <a:p>
            <a:pPr>
              <a:buNone/>
            </a:pPr>
            <a:endParaRPr lang="pl-PL" sz="2400" b="1" dirty="0" smtClean="0"/>
          </a:p>
          <a:p>
            <a:r>
              <a:rPr lang="pl-PL" sz="1800" dirty="0" smtClean="0"/>
              <a:t>Wyjaśnienia o charakterze ogólnym publikowane są na stronie internetowej IOK: </a:t>
            </a:r>
            <a:r>
              <a:rPr lang="pl-PL" sz="1800" u="sng" dirty="0" err="1" smtClean="0">
                <a:hlinkClick r:id="rId3"/>
              </a:rPr>
              <a:t>www.rpo.dwup.pl</a:t>
            </a:r>
            <a:r>
              <a:rPr lang="pl-PL" sz="1800" dirty="0" smtClean="0"/>
              <a:t>. </a:t>
            </a:r>
          </a:p>
          <a:p>
            <a:r>
              <a:rPr lang="pl-PL" sz="1800" dirty="0" smtClean="0"/>
              <a:t>Pytania indywidualne można kierować na adres: </a:t>
            </a:r>
            <a:r>
              <a:rPr lang="pl-PL" sz="1800" u="sng" dirty="0" err="1" smtClean="0">
                <a:hlinkClick r:id="rId4"/>
              </a:rPr>
              <a:t>promocja@dwup.pl</a:t>
            </a:r>
            <a:r>
              <a:rPr lang="pl-PL" sz="1800" dirty="0" smtClean="0"/>
              <a:t> </a:t>
            </a:r>
          </a:p>
          <a:p>
            <a:pPr>
              <a:buNone/>
            </a:pPr>
            <a:r>
              <a:rPr lang="pl-PL" sz="1800" dirty="0" smtClean="0"/>
              <a:t>lub telefonicznie: 71 39 74 110 lub 71 39 74 111 lub nr infolinii 0 800 300 376.</a:t>
            </a:r>
          </a:p>
          <a:p>
            <a:r>
              <a:rPr lang="pl-PL" sz="1800" dirty="0" smtClean="0"/>
              <a:t>W </a:t>
            </a:r>
            <a:r>
              <a:rPr lang="pl-PL" sz="1800" dirty="0"/>
              <a:t>zakresie </a:t>
            </a:r>
            <a:r>
              <a:rPr lang="pl-PL" sz="1800" u="sng" dirty="0"/>
              <a:t>oceny zgodności projektu ze Strategią ZIT </a:t>
            </a:r>
            <a:r>
              <a:rPr lang="pl-PL" sz="1800" u="sng" dirty="0" smtClean="0"/>
              <a:t>AJ </a:t>
            </a:r>
            <a:r>
              <a:rPr lang="pl-PL" sz="1800" dirty="0" smtClean="0"/>
              <a:t>pytania </a:t>
            </a:r>
            <a:r>
              <a:rPr lang="pl-PL" sz="1800" dirty="0"/>
              <a:t>można kierować</a:t>
            </a:r>
          </a:p>
          <a:p>
            <a:pPr>
              <a:buNone/>
            </a:pPr>
            <a:r>
              <a:rPr lang="pl-PL" sz="1800" dirty="0"/>
              <a:t>	na adres: </a:t>
            </a:r>
            <a:r>
              <a:rPr lang="pl-PL" sz="1800" u="sng" dirty="0" err="1" smtClean="0">
                <a:hlinkClick r:id="rId5"/>
              </a:rPr>
              <a:t>zitaj@jeleniagora.pl</a:t>
            </a:r>
            <a:r>
              <a:rPr lang="pl-PL" sz="1800" dirty="0" smtClean="0"/>
              <a:t>.</a:t>
            </a:r>
            <a:endParaRPr lang="pl-PL" sz="1800" dirty="0"/>
          </a:p>
          <a:p>
            <a:pPr>
              <a:buNone/>
            </a:pPr>
            <a:r>
              <a:rPr lang="pl-PL" sz="1800" dirty="0"/>
              <a:t>lub telefonicznie: </a:t>
            </a:r>
            <a:r>
              <a:rPr lang="pl-PL" sz="1800" dirty="0" smtClean="0"/>
              <a:t>75 </a:t>
            </a:r>
            <a:r>
              <a:rPr lang="pl-PL" sz="1800" dirty="0" err="1" smtClean="0"/>
              <a:t>75</a:t>
            </a:r>
            <a:r>
              <a:rPr lang="pl-PL" sz="1800" dirty="0" smtClean="0"/>
              <a:t> 46 249  oraz 75 </a:t>
            </a:r>
            <a:r>
              <a:rPr lang="pl-PL" sz="1800" dirty="0" err="1" smtClean="0"/>
              <a:t>75</a:t>
            </a:r>
            <a:r>
              <a:rPr lang="pl-PL" sz="1800" dirty="0" smtClean="0"/>
              <a:t> 46 288</a:t>
            </a:r>
          </a:p>
          <a:p>
            <a:r>
              <a:rPr lang="pl-PL" sz="1800" dirty="0" smtClean="0"/>
              <a:t>Zainteresowanych złożeniem wniosku o dofinansowanie projektu w ramach ogłoszonego konkursu zapraszamy do udziału w spotkaniach informacyjnych, prowadzonych przez Dolnośląski Wojewódzki Urząd Pracy.</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71</a:t>
            </a:fld>
            <a:endParaRPr lang="pl-PL">
              <a:solidFill>
                <a:prstClr val="black">
                  <a:tint val="75000"/>
                </a:prstClr>
              </a:solidFill>
            </a:endParaRPr>
          </a:p>
        </p:txBody>
      </p:sp>
    </p:spTree>
    <p:extLst>
      <p:ext uri="{BB962C8B-B14F-4D97-AF65-F5344CB8AC3E}">
        <p14:creationId xmlns="" xmlns:p14="http://schemas.microsoft.com/office/powerpoint/2010/main" val="3936554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60586"/>
            <a:ext cx="7886700" cy="5016378"/>
          </a:xfrm>
        </p:spPr>
        <p:txBody>
          <a:bodyPr/>
          <a:lstStyle/>
          <a:p>
            <a:pPr marL="800100" lvl="1" indent="-342900" algn="just">
              <a:buFont typeface="+mj-lt"/>
              <a:buAutoNum type="arabicParenR" startAt="8"/>
            </a:pPr>
            <a:r>
              <a:rPr lang="pl-PL" sz="1800" dirty="0" smtClean="0"/>
              <a:t>działania </a:t>
            </a:r>
            <a:r>
              <a:rPr lang="pl-PL" sz="1800" dirty="0"/>
              <a:t>wspierające opiekunów </a:t>
            </a:r>
            <a:r>
              <a:rPr lang="pl-PL" sz="1800" dirty="0" smtClean="0"/>
              <a:t>faktycznych </a:t>
            </a:r>
            <a:r>
              <a:rPr lang="pl-PL" sz="1800" dirty="0"/>
              <a:t>w opiece nad osobami niesamodzielnymi poprzez:</a:t>
            </a:r>
          </a:p>
          <a:p>
            <a:pPr lvl="2" algn="just">
              <a:buFont typeface="Symbol" panose="05050102010706020507" pitchFamily="18" charset="2"/>
              <a:buChar char="-"/>
            </a:pPr>
            <a:r>
              <a:rPr lang="pl-PL" sz="1800" dirty="0" smtClean="0"/>
              <a:t>kształcenie</a:t>
            </a:r>
            <a:r>
              <a:rPr lang="pl-PL" sz="1800" dirty="0"/>
              <a:t>, w tym szkolenie i zajęcia praktyczne oraz wymiana doświadczeń dla opiekunów faktycznych, zwiększających ich umiejętności </a:t>
            </a:r>
            <a:r>
              <a:rPr lang="pl-PL" sz="1800" dirty="0" smtClean="0"/>
              <a:t>w </a:t>
            </a:r>
            <a:r>
              <a:rPr lang="pl-PL" sz="1800" dirty="0"/>
              <a:t>zakresie opieki nad osobami </a:t>
            </a:r>
            <a:r>
              <a:rPr lang="pl-PL" sz="1800" dirty="0" smtClean="0"/>
              <a:t>niesamodzielnymi,</a:t>
            </a:r>
          </a:p>
          <a:p>
            <a:pPr lvl="2" algn="just">
              <a:buFont typeface="Symbol" panose="05050102010706020507" pitchFamily="18" charset="2"/>
              <a:buChar char="-"/>
            </a:pPr>
            <a:r>
              <a:rPr lang="pl-PL" sz="1800" dirty="0" smtClean="0"/>
              <a:t>poradnictwo</a:t>
            </a:r>
            <a:r>
              <a:rPr lang="pl-PL" sz="1800" dirty="0"/>
              <a:t>, w tym psychologiczne oraz pomoc w uzyskaniu informacji umożliwiających poruszanie się po różnych systemach wsparcia, z których korzystanie jest niezbędne dla sprawowania wysokiej jakości opieki </a:t>
            </a:r>
            <a:r>
              <a:rPr lang="pl-PL" sz="1800" dirty="0" smtClean="0"/>
              <a:t>i </a:t>
            </a:r>
            <a:r>
              <a:rPr lang="pl-PL" sz="1800" dirty="0"/>
              <a:t>odciążenia opiekunów </a:t>
            </a:r>
            <a:r>
              <a:rPr lang="pl-PL" sz="1800" dirty="0" smtClean="0"/>
              <a:t>faktycznych, jako </a:t>
            </a:r>
            <a:r>
              <a:rPr lang="pl-PL" sz="1800" dirty="0"/>
              <a:t>element kompleksowego projektu.</a:t>
            </a:r>
          </a:p>
          <a:p>
            <a:pPr marL="800100" lvl="1" indent="-342900" algn="just">
              <a:buFont typeface="+mj-lt"/>
              <a:buAutoNum type="arabicParenR" startAt="8"/>
            </a:pPr>
            <a:r>
              <a:rPr lang="pl-PL" sz="1800" dirty="0" smtClean="0"/>
              <a:t>szkolenie asystentów/kandydatów </a:t>
            </a:r>
            <a:r>
              <a:rPr lang="pl-PL" sz="1800" dirty="0"/>
              <a:t>na asystentów osób </a:t>
            </a:r>
            <a:r>
              <a:rPr lang="pl-PL" sz="1800" dirty="0" smtClean="0"/>
              <a:t>niesamodzielnych </a:t>
            </a:r>
            <a:r>
              <a:rPr lang="pl-PL" sz="1800" dirty="0"/>
              <a:t>oraz </a:t>
            </a:r>
            <a:r>
              <a:rPr lang="pl-PL" sz="1800" dirty="0" smtClean="0"/>
              <a:t>opiekunów/kandydatów </a:t>
            </a:r>
            <a:r>
              <a:rPr lang="pl-PL" sz="1800" dirty="0"/>
              <a:t>na opiekunów osób niesamodzielnych </a:t>
            </a:r>
            <a:r>
              <a:rPr lang="pl-PL" sz="1800" dirty="0" smtClean="0"/>
              <a:t/>
            </a:r>
            <a:br>
              <a:rPr lang="pl-PL" sz="1800" dirty="0" smtClean="0"/>
            </a:br>
            <a:r>
              <a:rPr lang="pl-PL" sz="1800" dirty="0" smtClean="0"/>
              <a:t>w </a:t>
            </a:r>
            <a:r>
              <a:rPr lang="pl-PL" sz="1800" dirty="0"/>
              <a:t>zakresie niezbędnym do świadczenia usług – jako element kompleksowego projektu</a:t>
            </a:r>
            <a:r>
              <a:rPr lang="pl-PL" sz="1800" dirty="0" smtClean="0"/>
              <a:t>.</a:t>
            </a:r>
          </a:p>
          <a:p>
            <a:pPr marL="457200" lvl="1" indent="0" algn="just">
              <a:buNone/>
            </a:pPr>
            <a:endParaRPr lang="pl-PL" sz="800" dirty="0"/>
          </a:p>
          <a:p>
            <a:pPr marL="0" indent="0" algn="just">
              <a:buNone/>
            </a:pPr>
            <a:r>
              <a:rPr lang="pl-PL" sz="1400" dirty="0">
                <a:solidFill>
                  <a:srgbClr val="FF0000"/>
                </a:solidFill>
              </a:rPr>
              <a:t>Z uwagi na regulacje ujęte w </a:t>
            </a:r>
            <a:r>
              <a:rPr lang="pl-PL" sz="1400" i="1" dirty="0">
                <a:solidFill>
                  <a:srgbClr val="FF0000"/>
                </a:solidFill>
              </a:rPr>
              <a:t>Wytycznych zakresie realizacji przedsięwzięć w obszarze włączenia społecznego i zwalczania ubóstwa z wykorzystaniem środków Europejskiego Funduszu Społecznego </a:t>
            </a:r>
            <a:r>
              <a:rPr lang="pl-PL" sz="1400" i="1" dirty="0" smtClean="0">
                <a:solidFill>
                  <a:srgbClr val="FF0000"/>
                </a:solidFill>
              </a:rPr>
              <a:t/>
            </a:r>
            <a:br>
              <a:rPr lang="pl-PL" sz="1400" i="1" dirty="0" smtClean="0">
                <a:solidFill>
                  <a:srgbClr val="FF0000"/>
                </a:solidFill>
              </a:rPr>
            </a:br>
            <a:r>
              <a:rPr lang="pl-PL" sz="1400" i="1" dirty="0" smtClean="0">
                <a:solidFill>
                  <a:srgbClr val="FF0000"/>
                </a:solidFill>
              </a:rPr>
              <a:t>i </a:t>
            </a:r>
            <a:r>
              <a:rPr lang="pl-PL" sz="1400" i="1" dirty="0">
                <a:solidFill>
                  <a:srgbClr val="FF0000"/>
                </a:solidFill>
              </a:rPr>
              <a:t>Europejskiego Funduszu Rozwoju Regionalnego na lata 2014-202</a:t>
            </a:r>
            <a:r>
              <a:rPr lang="pl-PL" sz="1400" dirty="0">
                <a:solidFill>
                  <a:srgbClr val="FF0000"/>
                </a:solidFill>
              </a:rPr>
              <a:t>0: </a:t>
            </a:r>
            <a:r>
              <a:rPr lang="pl-PL" sz="1400" u="sng" dirty="0">
                <a:solidFill>
                  <a:srgbClr val="FF0000"/>
                </a:solidFill>
              </a:rPr>
              <a:t>usługi asystenckie mogą </a:t>
            </a:r>
            <a:r>
              <a:rPr lang="pl-PL" sz="1400" u="sng" dirty="0" smtClean="0">
                <a:solidFill>
                  <a:srgbClr val="FF0000"/>
                </a:solidFill>
              </a:rPr>
              <a:t/>
            </a:r>
            <a:br>
              <a:rPr lang="pl-PL" sz="1400" u="sng" dirty="0" smtClean="0">
                <a:solidFill>
                  <a:srgbClr val="FF0000"/>
                </a:solidFill>
              </a:rPr>
            </a:br>
            <a:r>
              <a:rPr lang="pl-PL" sz="1400" u="sng" dirty="0" smtClean="0">
                <a:solidFill>
                  <a:srgbClr val="FF0000"/>
                </a:solidFill>
              </a:rPr>
              <a:t>być </a:t>
            </a:r>
            <a:r>
              <a:rPr lang="pl-PL" sz="1400" u="sng" dirty="0">
                <a:solidFill>
                  <a:srgbClr val="FF0000"/>
                </a:solidFill>
              </a:rPr>
              <a:t>skierowane wyłącznie do osób z niepełnosprawnościami natomiast usługi opiekuńcze mogą być skierowane wyłącznie do osób niesamodzielnych.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8</a:t>
            </a:fld>
            <a:endParaRPr lang="pl-PL">
              <a:solidFill>
                <a:prstClr val="black">
                  <a:tint val="75000"/>
                </a:prstClr>
              </a:solidFill>
            </a:endParaRPr>
          </a:p>
        </p:txBody>
      </p:sp>
    </p:spTree>
    <p:extLst>
      <p:ext uri="{BB962C8B-B14F-4D97-AF65-F5344CB8AC3E}">
        <p14:creationId xmlns="" xmlns:p14="http://schemas.microsoft.com/office/powerpoint/2010/main" val="256331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081454"/>
            <a:ext cx="7886700" cy="5095509"/>
          </a:xfrm>
        </p:spPr>
        <p:txBody>
          <a:bodyPr/>
          <a:lstStyle/>
          <a:p>
            <a:pPr algn="just">
              <a:buFont typeface="Wingdings" panose="05000000000000000000" pitchFamily="2" charset="2"/>
              <a:buChar char="Ø"/>
            </a:pPr>
            <a:r>
              <a:rPr lang="pl-PL" sz="1800" dirty="0"/>
              <a:t> </a:t>
            </a:r>
            <a:r>
              <a:rPr lang="pl-PL" sz="1800" b="1" dirty="0"/>
              <a:t>typu operacji </a:t>
            </a:r>
            <a:r>
              <a:rPr lang="pl-PL" sz="1800" b="1" dirty="0" smtClean="0"/>
              <a:t>9.2.B., </a:t>
            </a:r>
            <a:r>
              <a:rPr lang="pl-PL" sz="1800" b="1" dirty="0"/>
              <a:t>tj. </a:t>
            </a:r>
            <a:r>
              <a:rPr lang="pl-PL" sz="1800" dirty="0"/>
              <a:t>projektów ukierunkowanych na usługi wsparcia rodziny:</a:t>
            </a:r>
          </a:p>
          <a:p>
            <a:pPr marL="800100" lvl="1" indent="-342900" algn="just">
              <a:buAutoNum type="arabicParenR"/>
            </a:pPr>
            <a:r>
              <a:rPr lang="pl-PL" sz="1800" dirty="0" smtClean="0"/>
              <a:t>usługi </a:t>
            </a:r>
            <a:r>
              <a:rPr lang="pl-PL" sz="1800" dirty="0"/>
              <a:t>interwencji </a:t>
            </a:r>
            <a:r>
              <a:rPr lang="pl-PL" sz="1800" dirty="0" smtClean="0"/>
              <a:t>kryzysowej;</a:t>
            </a:r>
          </a:p>
          <a:p>
            <a:pPr marL="800100" lvl="1" indent="-342900" algn="just">
              <a:buAutoNum type="arabicParenR"/>
            </a:pPr>
            <a:r>
              <a:rPr lang="pl-PL" sz="1800" dirty="0" smtClean="0"/>
              <a:t>usługi </a:t>
            </a:r>
            <a:r>
              <a:rPr lang="pl-PL" sz="1800" dirty="0"/>
              <a:t>pracy z </a:t>
            </a:r>
            <a:r>
              <a:rPr lang="pl-PL" sz="1800" dirty="0" smtClean="0"/>
              <a:t>rodziną;</a:t>
            </a:r>
          </a:p>
          <a:p>
            <a:pPr marL="800100" lvl="1" indent="-342900" algn="just">
              <a:buAutoNum type="arabicParenR"/>
            </a:pPr>
            <a:r>
              <a:rPr lang="pl-PL" sz="1800" dirty="0" smtClean="0"/>
              <a:t>tworzenie </a:t>
            </a:r>
            <a:r>
              <a:rPr lang="pl-PL" sz="1800" dirty="0"/>
              <a:t>i wsparcie istniejących placówek wsparcia </a:t>
            </a:r>
            <a:r>
              <a:rPr lang="pl-PL" sz="1800" dirty="0" smtClean="0"/>
              <a:t>dziennego.</a:t>
            </a:r>
          </a:p>
          <a:p>
            <a:pPr marL="457200" lvl="1" indent="0" algn="just">
              <a:buNone/>
            </a:pPr>
            <a:endParaRPr lang="pl-PL" sz="1800" dirty="0" smtClean="0"/>
          </a:p>
          <a:p>
            <a:pPr marL="0" indent="0" algn="just">
              <a:buNone/>
            </a:pPr>
            <a:r>
              <a:rPr lang="pl-PL" sz="1800" b="1" dirty="0" smtClean="0">
                <a:solidFill>
                  <a:srgbClr val="FF0000"/>
                </a:solidFill>
              </a:rPr>
              <a:t>UWAGA! </a:t>
            </a:r>
            <a:r>
              <a:rPr lang="pl-PL" sz="1800" dirty="0" smtClean="0">
                <a:solidFill>
                  <a:srgbClr val="FF0000"/>
                </a:solidFill>
              </a:rPr>
              <a:t>Wsparcie </a:t>
            </a:r>
            <a:r>
              <a:rPr lang="pl-PL" sz="1800" dirty="0">
                <a:solidFill>
                  <a:srgbClr val="FF0000"/>
                </a:solidFill>
              </a:rPr>
              <a:t>systemu pieczy zastępczej nie jest przedmiotem niniejszego konkursu</a:t>
            </a:r>
            <a:r>
              <a:rPr lang="pl-PL" sz="1800" dirty="0" smtClean="0">
                <a:solidFill>
                  <a:srgbClr val="FF0000"/>
                </a:solidFill>
              </a:rPr>
              <a:t>.</a:t>
            </a:r>
          </a:p>
          <a:p>
            <a:pPr marL="0" indent="0" algn="just">
              <a:buNone/>
            </a:pPr>
            <a:endParaRPr lang="pl-PL" sz="1800" dirty="0" smtClean="0">
              <a:solidFill>
                <a:srgbClr val="FF0000"/>
              </a:solidFill>
            </a:endParaRPr>
          </a:p>
          <a:p>
            <a:pPr algn="just">
              <a:buFont typeface="Wingdings" panose="05000000000000000000" pitchFamily="2" charset="2"/>
              <a:buChar char="Ø"/>
            </a:pPr>
            <a:r>
              <a:rPr lang="pl-PL" sz="1800" b="1" dirty="0" smtClean="0"/>
              <a:t>typu operacji 9.2.C., tj. </a:t>
            </a:r>
            <a:r>
              <a:rPr lang="pl-PL" sz="1800" dirty="0"/>
              <a:t>projektów ukierunkowanych na wsparcie dla mieszkań wspomaganych</a:t>
            </a:r>
            <a:r>
              <a:rPr lang="pl-PL" sz="1800" dirty="0" smtClean="0"/>
              <a:t>:</a:t>
            </a:r>
          </a:p>
          <a:p>
            <a:pPr marL="800100" lvl="1" indent="-342900" algn="just">
              <a:buFont typeface="Arial" charset="0"/>
              <a:buAutoNum type="arabicParenR"/>
            </a:pPr>
            <a:r>
              <a:rPr lang="pl-PL" sz="1800" dirty="0"/>
              <a:t>tworzenie miejsc w nowo tworzonych lub istniejących mieszkaniach wspomaganych dla osób lub rodzin zagrożonych ubóstwem lub wykluczeniem społecznym;</a:t>
            </a:r>
          </a:p>
          <a:p>
            <a:pPr marL="800100" lvl="1" indent="-342900" algn="just">
              <a:buFont typeface="Arial" charset="0"/>
              <a:buAutoNum type="arabicParenR"/>
            </a:pPr>
            <a:r>
              <a:rPr lang="pl-PL" sz="1800" dirty="0"/>
              <a:t>tworzenie miejsc krótkookresowego pobytu w mieszkaniach wspomaganych w formie mieszkań wspieranych.</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a:t>
            </a:fld>
            <a:endParaRPr lang="pl-PL">
              <a:solidFill>
                <a:prstClr val="black">
                  <a:tint val="75000"/>
                </a:prstClr>
              </a:solidFill>
            </a:endParaRPr>
          </a:p>
        </p:txBody>
      </p:sp>
    </p:spTree>
    <p:extLst>
      <p:ext uri="{BB962C8B-B14F-4D97-AF65-F5344CB8AC3E}">
        <p14:creationId xmlns="" xmlns:p14="http://schemas.microsoft.com/office/powerpoint/2010/main" val="3794779089"/>
      </p:ext>
    </p:extLst>
  </p:cSld>
  <p:clrMapOvr>
    <a:masterClrMapping/>
  </p:clrMapOvr>
</p:sld>
</file>

<file path=ppt/theme/theme1.xml><?xml version="1.0" encoding="utf-8"?>
<a:theme xmlns:a="http://schemas.openxmlformats.org/drawingml/2006/main" name="FunduszeEuropejskiePrezentacjaTemplat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unduszeEuropejskiePrezentacjaTemplate.potx" id="{E1C8E9E8-192D-4AF6-9B43-48AB8A3797D1}" vid="{41BC98EB-B254-48DE-A757-86CC93C6277F}"/>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unduszeEuropejskiePrezentacjaTemplate.potx" id="{E1C8E9E8-192D-4AF6-9B43-48AB8A3797D1}" vid="{D7BFAF85-3AFF-408A-9214-9771CA74E33C}"/>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unduszeEuropejskiePrezentacjaTemplate.potx" id="{E1C8E9E8-192D-4AF6-9B43-48AB8A3797D1}" vid="{D7262E80-C742-4C3A-B4FD-B9DFB2A85E65}"/>
    </a:ext>
  </a:extLst>
</a:theme>
</file>

<file path=ppt/theme/theme4.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unduszeEuropejskiePrezentacjaTemplate.potx" id="{E1C8E9E8-192D-4AF6-9B43-48AB8A3797D1}" vid="{5D6DABCB-300B-4583-9DC2-84BDBB033C22}"/>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unduszeEuropejskiePrezentacjaTemplate.potx" id="{E1C8E9E8-192D-4AF6-9B43-48AB8A3797D1}" vid="{53FA2FB3-9C38-4B68-A4DF-76B77B12EB81}"/>
    </a:ext>
  </a:extLst>
</a:theme>
</file>

<file path=ppt/theme/theme6.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unduszeEuropejskiePrezentacjaTemplate.potx" id="{E1C8E9E8-192D-4AF6-9B43-48AB8A3797D1}" vid="{A4A928A6-969B-40E6-93A8-BBEF1A2F6A09}"/>
    </a:ext>
  </a:extLst>
</a:theme>
</file>

<file path=ppt/theme/theme7.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unduszeEuropejskiePrezentacjaTemplate.potx" id="{E1C8E9E8-192D-4AF6-9B43-48AB8A3797D1}" vid="{92000801-0B03-4AC3-8040-626073FD01A7}"/>
    </a:ext>
  </a:extLst>
</a:theme>
</file>

<file path=ppt/theme/theme8.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unduszeEuropejskiePrezentacjaTemplate.potx" id="{E1C8E9E8-192D-4AF6-9B43-48AB8A3797D1}" vid="{F455CDD5-C0D5-4F1E-9423-3AD99BE16955}"/>
    </a:ext>
  </a:extLst>
</a:theme>
</file>

<file path=ppt/theme/theme9.xml><?xml version="1.0" encoding="utf-8"?>
<a:theme xmlns:a="http://schemas.openxmlformats.org/drawingml/2006/main" name="1_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unduszeEuropejskiePrezentacjaTemplate.potx" id="{E1C8E9E8-192D-4AF6-9B43-48AB8A3797D1}" vid="{92000801-0B03-4AC3-8040-626073FD01A7}"/>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10474</TotalTime>
  <Words>2378</Words>
  <Application>Microsoft Office PowerPoint</Application>
  <PresentationFormat>Pokaz na ekranie (4:3)</PresentationFormat>
  <Paragraphs>789</Paragraphs>
  <Slides>71</Slides>
  <Notes>9</Notes>
  <HiddenSlides>0</HiddenSlides>
  <MMClips>0</MMClips>
  <ScaleCrop>false</ScaleCrop>
  <HeadingPairs>
    <vt:vector size="4" baseType="variant">
      <vt:variant>
        <vt:lpstr>Motyw</vt:lpstr>
      </vt:variant>
      <vt:variant>
        <vt:i4>9</vt:i4>
      </vt:variant>
      <vt:variant>
        <vt:lpstr>Tytuły slajdów</vt:lpstr>
      </vt:variant>
      <vt:variant>
        <vt:i4>71</vt:i4>
      </vt:variant>
    </vt:vector>
  </HeadingPairs>
  <TitlesOfParts>
    <vt:vector size="80" baseType="lpstr">
      <vt:lpstr>FunduszeEuropejskiePrezentacjaTemplate</vt:lpstr>
      <vt:lpstr>Infrastruktura i Środowisko</vt:lpstr>
      <vt:lpstr>Inteligentny Rozwoj</vt:lpstr>
      <vt:lpstr>Rozwój Polski Wschodniej</vt:lpstr>
      <vt:lpstr>Wiedza Edukacja Rozwoj</vt:lpstr>
      <vt:lpstr>Polska Cyfrowa</vt:lpstr>
      <vt:lpstr>Programy Regionalne</vt:lpstr>
      <vt:lpstr>Pomoc Techniczna</vt:lpstr>
      <vt:lpstr>1_Programy Regionalne</vt:lpstr>
      <vt:lpstr>Slajd 1</vt:lpstr>
      <vt:lpstr>Slajd 2</vt:lpstr>
      <vt:lpstr>Slajd 3</vt:lpstr>
      <vt:lpstr>Slajd 4</vt:lpstr>
      <vt:lpstr>   Wsparcie w ramach konkursu adresowane jest do obszarów Dolnego Śląska, które są objęte mechanizmem ZIT AJ, tj.: </vt:lpstr>
      <vt:lpstr>Slajd 6</vt:lpstr>
      <vt:lpstr>Slajd 7</vt:lpstr>
      <vt:lpstr>Slajd 8</vt:lpstr>
      <vt:lpstr>Slajd 9</vt:lpstr>
      <vt:lpstr>Slajd 10</vt:lpstr>
      <vt:lpstr>Slajd 11</vt:lpstr>
      <vt:lpstr>Slajd 12</vt:lpstr>
      <vt:lpstr>Slajd 13</vt:lpstr>
      <vt:lpstr>Slajd 14</vt:lpstr>
      <vt:lpstr>Slajd 15</vt:lpstr>
      <vt:lpstr>Slajd 16</vt:lpstr>
      <vt:lpstr> Grupa docelowa/ostateczni odbiorcy wsparcia</vt:lpstr>
      <vt:lpstr>Slajd 18</vt:lpstr>
      <vt:lpstr>Mechanizm racjonalnych usprawnień</vt:lpstr>
      <vt:lpstr>Mechanizm racjonalnych usprawnień</vt:lpstr>
      <vt:lpstr>Mechanizm racjonalnych usprawnień</vt:lpstr>
      <vt:lpstr>Mechanizm racjonalnych usprawnień</vt:lpstr>
      <vt:lpstr>Kryteria oceny zgodności  ze strategią ZIT</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Kryterium biura projektu  </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Ocena merytoryczna</vt:lpstr>
      <vt:lpstr>Slajd 52</vt:lpstr>
      <vt:lpstr>Kryterium adekwatności celu projektu i założonych  do osiągnięcia rezultatów</vt:lpstr>
      <vt:lpstr>  Kryterium adekwatności celu projektu i założonych do osiągnięcia rezultatów – c.d. </vt:lpstr>
      <vt:lpstr>Kryterium doboru grupy docelowej</vt:lpstr>
      <vt:lpstr>Kryterium trafności działań i racjonalności harmonogramu</vt:lpstr>
      <vt:lpstr>Kryterium adekwatności sposobu zarządzania oraz posiadanego potencjału</vt:lpstr>
      <vt:lpstr>Kryterium doświadczenia</vt:lpstr>
      <vt:lpstr>Kryterium budżetu projektu</vt:lpstr>
      <vt:lpstr>Kryterium zgodności ze standardem usług i katalogiem stawek</vt:lpstr>
      <vt:lpstr>Kryterium budżetu projektu</vt:lpstr>
      <vt:lpstr>Kryterium spełnienia minimalnych wymagań</vt:lpstr>
      <vt:lpstr>Slajd 63</vt:lpstr>
      <vt:lpstr>Slajd 64</vt:lpstr>
      <vt:lpstr>Slajd 65</vt:lpstr>
      <vt:lpstr>Slajd 66</vt:lpstr>
      <vt:lpstr>Slajd 67</vt:lpstr>
      <vt:lpstr>Slajd 68</vt:lpstr>
      <vt:lpstr>Slajd 69</vt:lpstr>
      <vt:lpstr>ROZSTRZYGNIĘCIE KONKURSU</vt:lpstr>
      <vt:lpstr>Slajd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Zbigniew Ratajczak</dc:creator>
  <cp:lastModifiedBy>Leszek S.</cp:lastModifiedBy>
  <cp:revision>370</cp:revision>
  <cp:lastPrinted>2015-05-07T12:58:34Z</cp:lastPrinted>
  <dcterms:created xsi:type="dcterms:W3CDTF">2015-03-25T10:25:25Z</dcterms:created>
  <dcterms:modified xsi:type="dcterms:W3CDTF">2016-03-22T21:57:13Z</dcterms:modified>
</cp:coreProperties>
</file>