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29"/>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4" r:id="rId25"/>
    <p:sldId id="272" r:id="rId26"/>
    <p:sldId id="273" r:id="rId27"/>
    <p:sldId id="275"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0" autoAdjust="0"/>
  </p:normalViewPr>
  <p:slideViewPr>
    <p:cSldViewPr snapToGrid="0">
      <p:cViewPr varScale="1">
        <p:scale>
          <a:sx n="84" d="100"/>
          <a:sy n="84" d="100"/>
        </p:scale>
        <p:origin x="15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3" name="PlaceHolder 1"/>
          <p:cNvSpPr>
            <a:spLocks noGrp="1"/>
          </p:cNvSpPr>
          <p:nvPr>
            <p:ph type="body"/>
          </p:nvPr>
        </p:nvSpPr>
        <p:spPr>
          <a:xfrm>
            <a:off x="756000" y="5078520"/>
            <a:ext cx="6047640" cy="4811040"/>
          </a:xfrm>
          <a:prstGeom prst="rect">
            <a:avLst/>
          </a:prstGeom>
        </p:spPr>
        <p:txBody>
          <a:bodyPr lIns="0" tIns="0" rIns="0" bIns="0"/>
          <a:lstStyle/>
          <a:p>
            <a:r>
              <a:rPr lang="pl-PL" sz="2000" spc="-1">
                <a:latin typeface="Arial"/>
              </a:rPr>
              <a:t>Kliknij, aby edytować format notatek</a:t>
            </a:r>
            <a:endParaRPr/>
          </a:p>
        </p:txBody>
      </p:sp>
      <p:sp>
        <p:nvSpPr>
          <p:cNvPr id="314" name="PlaceHolder 2"/>
          <p:cNvSpPr>
            <a:spLocks noGrp="1"/>
          </p:cNvSpPr>
          <p:nvPr>
            <p:ph type="hdr"/>
          </p:nvPr>
        </p:nvSpPr>
        <p:spPr>
          <a:xfrm>
            <a:off x="0" y="0"/>
            <a:ext cx="3280680" cy="534240"/>
          </a:xfrm>
          <a:prstGeom prst="rect">
            <a:avLst/>
          </a:prstGeom>
        </p:spPr>
        <p:txBody>
          <a:bodyPr lIns="0" tIns="0" rIns="0" bIns="0"/>
          <a:lstStyle/>
          <a:p>
            <a:r>
              <a:rPr lang="pl-PL" sz="1400" spc="-1">
                <a:latin typeface="Times New Roman"/>
              </a:rPr>
              <a:t>&lt;główka&gt;</a:t>
            </a:r>
            <a:endParaRPr/>
          </a:p>
        </p:txBody>
      </p:sp>
      <p:sp>
        <p:nvSpPr>
          <p:cNvPr id="315" name="PlaceHolder 3"/>
          <p:cNvSpPr>
            <a:spLocks noGrp="1"/>
          </p:cNvSpPr>
          <p:nvPr>
            <p:ph type="dt"/>
          </p:nvPr>
        </p:nvSpPr>
        <p:spPr>
          <a:xfrm>
            <a:off x="4278960" y="0"/>
            <a:ext cx="3280680" cy="534240"/>
          </a:xfrm>
          <a:prstGeom prst="rect">
            <a:avLst/>
          </a:prstGeom>
        </p:spPr>
        <p:txBody>
          <a:bodyPr lIns="0" tIns="0" rIns="0" bIns="0"/>
          <a:lstStyle/>
          <a:p>
            <a:pPr algn="r"/>
            <a:r>
              <a:rPr lang="pl-PL" sz="1400" spc="-1">
                <a:latin typeface="Times New Roman"/>
              </a:rPr>
              <a:t>&lt;data/godzina&gt;</a:t>
            </a:r>
            <a:endParaRPr/>
          </a:p>
        </p:txBody>
      </p:sp>
      <p:sp>
        <p:nvSpPr>
          <p:cNvPr id="316" name="PlaceHolder 4"/>
          <p:cNvSpPr>
            <a:spLocks noGrp="1"/>
          </p:cNvSpPr>
          <p:nvPr>
            <p:ph type="ftr"/>
          </p:nvPr>
        </p:nvSpPr>
        <p:spPr>
          <a:xfrm>
            <a:off x="0" y="10157400"/>
            <a:ext cx="3280680" cy="534240"/>
          </a:xfrm>
          <a:prstGeom prst="rect">
            <a:avLst/>
          </a:prstGeom>
        </p:spPr>
        <p:txBody>
          <a:bodyPr lIns="0" tIns="0" rIns="0" bIns="0" anchor="b"/>
          <a:lstStyle/>
          <a:p>
            <a:r>
              <a:rPr lang="pl-PL" sz="1400" spc="-1">
                <a:latin typeface="Times New Roman"/>
              </a:rPr>
              <a:t>&lt;stopka&gt;</a:t>
            </a:r>
            <a:endParaRPr/>
          </a:p>
        </p:txBody>
      </p:sp>
      <p:sp>
        <p:nvSpPr>
          <p:cNvPr id="317" name="PlaceHolder 5"/>
          <p:cNvSpPr>
            <a:spLocks noGrp="1"/>
          </p:cNvSpPr>
          <p:nvPr>
            <p:ph type="sldNum"/>
          </p:nvPr>
        </p:nvSpPr>
        <p:spPr>
          <a:xfrm>
            <a:off x="4278960" y="10157400"/>
            <a:ext cx="3280680" cy="534240"/>
          </a:xfrm>
          <a:prstGeom prst="rect">
            <a:avLst/>
          </a:prstGeom>
        </p:spPr>
        <p:txBody>
          <a:bodyPr lIns="0" tIns="0" rIns="0" bIns="0" anchor="b"/>
          <a:lstStyle/>
          <a:p>
            <a:pPr algn="r"/>
            <a:fld id="{1641E759-1AA8-4941-8117-C0E24C8F8F59}" type="slidenum">
              <a:rPr lang="pl-PL" sz="1400" spc="-1">
                <a:latin typeface="Times New Roman"/>
              </a:rPr>
              <a:t>‹#›</a:t>
            </a:fld>
            <a:endParaRPr/>
          </a:p>
        </p:txBody>
      </p:sp>
    </p:spTree>
    <p:extLst>
      <p:ext uri="{BB962C8B-B14F-4D97-AF65-F5344CB8AC3E}">
        <p14:creationId xmlns:p14="http://schemas.microsoft.com/office/powerpoint/2010/main" val="397194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685800" y="4343400"/>
            <a:ext cx="5486040" cy="4114440"/>
          </a:xfrm>
          <a:prstGeom prst="rect">
            <a:avLst/>
          </a:prstGeom>
        </p:spPr>
        <p:txBody>
          <a:bodyPr/>
          <a:lstStyle/>
          <a:p>
            <a:endParaRPr/>
          </a:p>
        </p:txBody>
      </p:sp>
      <p:sp>
        <p:nvSpPr>
          <p:cNvPr id="398" name="TextShape 2"/>
          <p:cNvSpPr txBox="1"/>
          <p:nvPr/>
        </p:nvSpPr>
        <p:spPr>
          <a:xfrm>
            <a:off x="3884760" y="8685360"/>
            <a:ext cx="2971440" cy="456840"/>
          </a:xfrm>
          <a:prstGeom prst="rect">
            <a:avLst/>
          </a:prstGeom>
          <a:noFill/>
          <a:ln>
            <a:noFill/>
          </a:ln>
        </p:spPr>
        <p:txBody>
          <a:bodyPr anchor="b"/>
          <a:lstStyle/>
          <a:p>
            <a:pPr algn="r">
              <a:lnSpc>
                <a:spcPct val="100000"/>
              </a:lnSpc>
            </a:pPr>
            <a:fld id="{D3B52950-6628-4F47-8D52-FD03615F05AF}" type="slidenum">
              <a:rPr lang="pl-PL" sz="1200" strike="noStrike" spc="-1">
                <a:solidFill>
                  <a:srgbClr val="000000"/>
                </a:solidFill>
                <a:uFill>
                  <a:solidFill>
                    <a:srgbClr val="FFFFFF"/>
                  </a:solidFill>
                </a:uFill>
                <a:latin typeface="+mn-lt"/>
                <a:ea typeface="+mn-ea"/>
              </a:rPr>
              <a:t>4</a:t>
            </a:fld>
            <a:endParaRPr/>
          </a:p>
        </p:txBody>
      </p:sp>
    </p:spTree>
    <p:extLst>
      <p:ext uri="{BB962C8B-B14F-4D97-AF65-F5344CB8AC3E}">
        <p14:creationId xmlns:p14="http://schemas.microsoft.com/office/powerpoint/2010/main" val="64042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685800" y="4343400"/>
            <a:ext cx="5486040" cy="4114440"/>
          </a:xfrm>
          <a:prstGeom prst="rect">
            <a:avLst/>
          </a:prstGeom>
        </p:spPr>
        <p:txBody>
          <a:bodyPr/>
          <a:lstStyle/>
          <a:p>
            <a:endParaRPr/>
          </a:p>
        </p:txBody>
      </p:sp>
      <p:sp>
        <p:nvSpPr>
          <p:cNvPr id="400" name="TextShape 2"/>
          <p:cNvSpPr txBox="1"/>
          <p:nvPr/>
        </p:nvSpPr>
        <p:spPr>
          <a:xfrm>
            <a:off x="3884760" y="8685360"/>
            <a:ext cx="2971440" cy="456840"/>
          </a:xfrm>
          <a:prstGeom prst="rect">
            <a:avLst/>
          </a:prstGeom>
          <a:noFill/>
          <a:ln>
            <a:noFill/>
          </a:ln>
        </p:spPr>
        <p:txBody>
          <a:bodyPr anchor="b"/>
          <a:lstStyle/>
          <a:p>
            <a:pPr algn="r">
              <a:lnSpc>
                <a:spcPct val="100000"/>
              </a:lnSpc>
            </a:pPr>
            <a:fld id="{B6CDBF6A-1AA9-4087-A137-DA8FD399ED60}" type="slidenum">
              <a:rPr lang="pl-PL" sz="1200" strike="noStrike" spc="-1">
                <a:solidFill>
                  <a:srgbClr val="000000"/>
                </a:solidFill>
                <a:uFill>
                  <a:solidFill>
                    <a:srgbClr val="FFFFFF"/>
                  </a:solidFill>
                </a:uFill>
                <a:latin typeface="+mn-lt"/>
                <a:ea typeface="+mn-ea"/>
              </a:rPr>
              <a:t>12</a:t>
            </a:fld>
            <a:endParaRPr/>
          </a:p>
        </p:txBody>
      </p:sp>
    </p:spTree>
    <p:extLst>
      <p:ext uri="{BB962C8B-B14F-4D97-AF65-F5344CB8AC3E}">
        <p14:creationId xmlns:p14="http://schemas.microsoft.com/office/powerpoint/2010/main" val="125768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body"/>
          </p:nvPr>
        </p:nvSpPr>
        <p:spPr>
          <a:xfrm>
            <a:off x="685800" y="4343400"/>
            <a:ext cx="5486040" cy="4114440"/>
          </a:xfrm>
          <a:prstGeom prst="rect">
            <a:avLst/>
          </a:prstGeom>
        </p:spPr>
        <p:txBody>
          <a:bodyPr/>
          <a:lstStyle/>
          <a:p>
            <a:endParaRPr/>
          </a:p>
        </p:txBody>
      </p:sp>
      <p:sp>
        <p:nvSpPr>
          <p:cNvPr id="402" name="TextShape 2"/>
          <p:cNvSpPr txBox="1"/>
          <p:nvPr/>
        </p:nvSpPr>
        <p:spPr>
          <a:xfrm>
            <a:off x="3884760" y="8685360"/>
            <a:ext cx="2971440" cy="456840"/>
          </a:xfrm>
          <a:prstGeom prst="rect">
            <a:avLst/>
          </a:prstGeom>
          <a:noFill/>
          <a:ln>
            <a:noFill/>
          </a:ln>
        </p:spPr>
        <p:txBody>
          <a:bodyPr anchor="b"/>
          <a:lstStyle/>
          <a:p>
            <a:pPr algn="r">
              <a:lnSpc>
                <a:spcPct val="100000"/>
              </a:lnSpc>
            </a:pPr>
            <a:fld id="{2F78FEE6-DAB7-4522-BDE8-37B20540D920}" type="slidenum">
              <a:rPr lang="pl-PL" sz="1200" strike="noStrike" spc="-1">
                <a:solidFill>
                  <a:srgbClr val="000000"/>
                </a:solidFill>
                <a:uFill>
                  <a:solidFill>
                    <a:srgbClr val="FFFFFF"/>
                  </a:solidFill>
                </a:uFill>
                <a:latin typeface="+mn-lt"/>
                <a:ea typeface="+mn-ea"/>
              </a:rPr>
              <a:t>16</a:t>
            </a:fld>
            <a:endParaRPr/>
          </a:p>
        </p:txBody>
      </p:sp>
    </p:spTree>
    <p:extLst>
      <p:ext uri="{BB962C8B-B14F-4D97-AF65-F5344CB8AC3E}">
        <p14:creationId xmlns:p14="http://schemas.microsoft.com/office/powerpoint/2010/main" val="274503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7"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8" name="Obraz 37"/>
          <p:cNvPicPr/>
          <p:nvPr/>
        </p:nvPicPr>
        <p:blipFill>
          <a:blip r:embed="rId2"/>
          <a:stretch/>
        </p:blipFill>
        <p:spPr>
          <a:xfrm>
            <a:off x="1735200" y="1599840"/>
            <a:ext cx="5672520" cy="4525560"/>
          </a:xfrm>
          <a:prstGeom prst="rect">
            <a:avLst/>
          </a:prstGeom>
          <a:ln>
            <a:noFill/>
          </a:ln>
        </p:spPr>
      </p:pic>
      <p:pic>
        <p:nvPicPr>
          <p:cNvPr id="39" name="Obraz 38"/>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7" name="Obraz 76"/>
          <p:cNvPicPr/>
          <p:nvPr/>
        </p:nvPicPr>
        <p:blipFill>
          <a:blip r:embed="rId2"/>
          <a:stretch/>
        </p:blipFill>
        <p:spPr>
          <a:xfrm>
            <a:off x="1735200" y="1599840"/>
            <a:ext cx="5672520" cy="4525560"/>
          </a:xfrm>
          <a:prstGeom prst="rect">
            <a:avLst/>
          </a:prstGeom>
          <a:ln>
            <a:noFill/>
          </a:ln>
        </p:spPr>
      </p:pic>
      <p:pic>
        <p:nvPicPr>
          <p:cNvPr id="78" name="Obraz 77"/>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7"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0"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9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96"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0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1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1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4"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15"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16" name="Obraz 115"/>
          <p:cNvPicPr/>
          <p:nvPr/>
        </p:nvPicPr>
        <p:blipFill>
          <a:blip r:embed="rId2"/>
          <a:stretch/>
        </p:blipFill>
        <p:spPr>
          <a:xfrm>
            <a:off x="1735200" y="1599840"/>
            <a:ext cx="5672520" cy="4525560"/>
          </a:xfrm>
          <a:prstGeom prst="rect">
            <a:avLst/>
          </a:prstGeom>
          <a:ln>
            <a:noFill/>
          </a:ln>
        </p:spPr>
      </p:pic>
      <p:pic>
        <p:nvPicPr>
          <p:cNvPr id="117" name="Obraz 116"/>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4"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6"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9"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3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34"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35"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3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3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39"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43"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5"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46"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50"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51"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53"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54"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55" name="Obraz 154"/>
          <p:cNvPicPr/>
          <p:nvPr/>
        </p:nvPicPr>
        <p:blipFill>
          <a:blip r:embed="rId2"/>
          <a:stretch/>
        </p:blipFill>
        <p:spPr>
          <a:xfrm>
            <a:off x="1735200" y="1599840"/>
            <a:ext cx="5672520" cy="4525560"/>
          </a:xfrm>
          <a:prstGeom prst="rect">
            <a:avLst/>
          </a:prstGeom>
          <a:ln>
            <a:noFill/>
          </a:ln>
        </p:spPr>
      </p:pic>
      <p:pic>
        <p:nvPicPr>
          <p:cNvPr id="156" name="Obraz 155"/>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3"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5"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68"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7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3"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4"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76"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7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78"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2"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4"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85"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9"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90"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92"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93"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94" name="Obraz 193"/>
          <p:cNvPicPr/>
          <p:nvPr/>
        </p:nvPicPr>
        <p:blipFill>
          <a:blip r:embed="rId2"/>
          <a:stretch/>
        </p:blipFill>
        <p:spPr>
          <a:xfrm>
            <a:off x="1735200" y="1599840"/>
            <a:ext cx="5672520" cy="4525560"/>
          </a:xfrm>
          <a:prstGeom prst="rect">
            <a:avLst/>
          </a:prstGeom>
          <a:ln>
            <a:noFill/>
          </a:ln>
        </p:spPr>
      </p:pic>
      <p:pic>
        <p:nvPicPr>
          <p:cNvPr id="195" name="Obraz 194"/>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2"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4"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6"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07"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12"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13"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5"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7"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1"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8"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23"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24"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2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8"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29"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31"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232"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233" name="Obraz 232"/>
          <p:cNvPicPr/>
          <p:nvPr/>
        </p:nvPicPr>
        <p:blipFill>
          <a:blip r:embed="rId2"/>
          <a:stretch/>
        </p:blipFill>
        <p:spPr>
          <a:xfrm>
            <a:off x="1735200" y="1599840"/>
            <a:ext cx="5672520" cy="4525560"/>
          </a:xfrm>
          <a:prstGeom prst="rect">
            <a:avLst/>
          </a:prstGeom>
          <a:ln>
            <a:noFill/>
          </a:ln>
        </p:spPr>
      </p:pic>
      <p:pic>
        <p:nvPicPr>
          <p:cNvPr id="234" name="Obraz 233"/>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1"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3"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5"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46"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1"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52"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4"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5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6"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0"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62"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63"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6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6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7"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68"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70"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271"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272" name="Obraz 271"/>
          <p:cNvPicPr/>
          <p:nvPr/>
        </p:nvPicPr>
        <p:blipFill>
          <a:blip r:embed="rId2"/>
          <a:stretch/>
        </p:blipFill>
        <p:spPr>
          <a:xfrm>
            <a:off x="1735200" y="1599840"/>
            <a:ext cx="5672520" cy="4525560"/>
          </a:xfrm>
          <a:prstGeom prst="rect">
            <a:avLst/>
          </a:prstGeom>
          <a:ln>
            <a:noFill/>
          </a:ln>
        </p:spPr>
      </p:pic>
      <p:pic>
        <p:nvPicPr>
          <p:cNvPr id="273" name="Obraz 272"/>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0"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2"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4"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85"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0"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91"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93"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9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5"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9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9"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1"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02"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0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06"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07"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9"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10"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11" name="Obraz 310"/>
          <p:cNvPicPr/>
          <p:nvPr/>
        </p:nvPicPr>
        <p:blipFill>
          <a:blip r:embed="rId2"/>
          <a:stretch/>
        </p:blipFill>
        <p:spPr>
          <a:xfrm>
            <a:off x="1735200" y="1599840"/>
            <a:ext cx="5672520" cy="4525560"/>
          </a:xfrm>
          <a:prstGeom prst="rect">
            <a:avLst/>
          </a:prstGeom>
          <a:ln>
            <a:noFill/>
          </a:ln>
        </p:spPr>
      </p:pic>
      <p:pic>
        <p:nvPicPr>
          <p:cNvPr id="312" name="Obraz 311"/>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9C809-CA0C-43D8-90A1-ADA4844F7145}" type="datetimeFigureOut">
              <a:rPr lang="pl-PL" smtClean="0"/>
              <a:t>2016-03-23</a:t>
            </a:fld>
            <a:endParaRPr lang="pl-PL"/>
          </a:p>
        </p:txBody>
      </p:sp>
      <p:sp>
        <p:nvSpPr>
          <p:cNvPr id="5" name="Symbol zastępczy stop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BD2E7-F06F-424B-8235-2AD1A0076850}"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41"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4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4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C27692B9-9ACC-4901-8F47-D3C0B3157FD0}"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80"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8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8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8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873B0DD-2432-4B7D-9C06-111C3C60370F}"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19"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20"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21"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22"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D2C9E75B-0DC4-498F-8728-C5EF10DBA98B}"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58"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59"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60"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61"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DEFB98B-60AE-49B2-B23D-32D5A116DB75}"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97"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98"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99"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00"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EB960E79-B31A-4763-92DF-85B397E99542}"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236"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237"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238"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39"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782C05E-AF2F-4ADD-B4FE-1FA5091ED8A5}"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275"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276"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277"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78"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7424F7CC-ACD1-4BAE-B5F7-C775D792981A}"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18" name="Obraz 5"/>
          <p:cNvPicPr/>
          <p:nvPr/>
        </p:nvPicPr>
        <p:blipFill>
          <a:blip r:embed="rId3"/>
          <a:stretch/>
        </p:blipFill>
        <p:spPr>
          <a:xfrm>
            <a:off x="251640" y="260640"/>
            <a:ext cx="4680000" cy="468720"/>
          </a:xfrm>
          <a:prstGeom prst="rect">
            <a:avLst/>
          </a:prstGeom>
          <a:ln>
            <a:noFill/>
          </a:ln>
        </p:spPr>
      </p:pic>
      <p:sp>
        <p:nvSpPr>
          <p:cNvPr id="319" name="CustomShape 1"/>
          <p:cNvSpPr/>
          <p:nvPr/>
        </p:nvSpPr>
        <p:spPr>
          <a:xfrm>
            <a:off x="785880" y="2853000"/>
            <a:ext cx="7772040" cy="10612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p:style>
        <p:txBody>
          <a:bodyPr anchor="ctr"/>
          <a:lstStyle/>
          <a:p>
            <a:pPr algn="r">
              <a:lnSpc>
                <a:spcPct val="100000"/>
              </a:lnSpc>
            </a:pPr>
            <a:r>
              <a:rPr lang="pl-PL" sz="4000" b="1" strike="noStrike" spc="-1">
                <a:solidFill>
                  <a:srgbClr val="000000"/>
                </a:solidFill>
                <a:uFill>
                  <a:solidFill>
                    <a:srgbClr val="FFFFFF"/>
                  </a:solidFill>
                </a:uFill>
                <a:latin typeface="Verdana"/>
                <a:ea typeface="Verdana"/>
              </a:rPr>
              <a:t>Zintegrowane Inwestycje Terytorialne Aglomeracji Jeleniogórskiej</a:t>
            </a:r>
            <a:endParaRPr/>
          </a:p>
        </p:txBody>
      </p:sp>
      <p:sp>
        <p:nvSpPr>
          <p:cNvPr id="320" name="CustomShape 2"/>
          <p:cNvSpPr/>
          <p:nvPr/>
        </p:nvSpPr>
        <p:spPr>
          <a:xfrm>
            <a:off x="1619640" y="4437000"/>
            <a:ext cx="69382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l-PL" sz="2400" strike="noStrike" spc="-1">
                <a:solidFill>
                  <a:srgbClr val="000000"/>
                </a:solidFill>
                <a:uFill>
                  <a:solidFill>
                    <a:srgbClr val="FFFFFF"/>
                  </a:solidFill>
                </a:uFill>
                <a:latin typeface="Calibri"/>
              </a:rPr>
              <a:t>Wydział Zarządzania Zintegrowanymi Inwestycjami Terytorialnymi Aglomeracji Jeleniogórskiej</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52" name="Table 1"/>
          <p:cNvGraphicFramePr/>
          <p:nvPr>
            <p:extLst>
              <p:ext uri="{D42A27DB-BD31-4B8C-83A1-F6EECF244321}">
                <p14:modId xmlns:p14="http://schemas.microsoft.com/office/powerpoint/2010/main" val="111946595"/>
              </p:ext>
            </p:extLst>
          </p:nvPr>
        </p:nvGraphicFramePr>
        <p:xfrm>
          <a:off x="0" y="1061577"/>
          <a:ext cx="9134475" cy="5615447"/>
        </p:xfrm>
        <a:graphic>
          <a:graphicData uri="http://schemas.openxmlformats.org/drawingml/2006/table">
            <a:tbl>
              <a:tblPr/>
              <a:tblGrid>
                <a:gridCol w="6846570"/>
                <a:gridCol w="2287905"/>
              </a:tblGrid>
              <a:tr h="1508928">
                <a:tc>
                  <a:txBody>
                    <a:bodyPr/>
                    <a:lstStyle/>
                    <a:p>
                      <a:pPr algn="ctr">
                        <a:lnSpc>
                          <a:spcPct val="100000"/>
                        </a:lnSpc>
                      </a:pPr>
                      <a:endParaRPr lang="pl-PL" sz="2400" b="1" strike="noStrike" spc="-1" dirty="0" smtClean="0">
                        <a:solidFill>
                          <a:srgbClr val="FFFFFF"/>
                        </a:solidFill>
                        <a:uFill>
                          <a:solidFill>
                            <a:srgbClr val="FFFFFF"/>
                          </a:solidFill>
                        </a:uFill>
                        <a:latin typeface="Calibri"/>
                      </a:endParaRPr>
                    </a:p>
                    <a:p>
                      <a:pPr algn="ctr">
                        <a:lnSpc>
                          <a:spcPct val="100000"/>
                        </a:lnSpc>
                      </a:pPr>
                      <a:r>
                        <a:rPr lang="pl-PL" sz="2400" b="1" strike="noStrike" spc="-1" dirty="0" smtClean="0">
                          <a:solidFill>
                            <a:srgbClr val="FFFFFF"/>
                          </a:solidFill>
                          <a:uFill>
                            <a:solidFill>
                              <a:srgbClr val="FFFFFF"/>
                            </a:solidFill>
                          </a:uFill>
                          <a:latin typeface="Calibri"/>
                        </a:rPr>
                        <a:t>Nazwa </a:t>
                      </a:r>
                      <a:r>
                        <a:rPr lang="pl-PL" sz="2400" b="1" strike="noStrike" spc="-1" dirty="0">
                          <a:solidFill>
                            <a:srgbClr val="FFFFFF"/>
                          </a:solidFill>
                          <a:uFill>
                            <a:solidFill>
                              <a:srgbClr val="FFFFFF"/>
                            </a:solidFill>
                          </a:uFill>
                          <a:latin typeface="Calibri"/>
                        </a:rPr>
                        <a:t>wskaźnika</a:t>
                      </a:r>
                      <a:endParaRPr sz="2400" dirty="0"/>
                    </a:p>
                  </a:txBody>
                  <a:tcPr marL="34200" marR="3492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a:txBody>
                    <a:bodyPr/>
                    <a:lstStyle/>
                    <a:p>
                      <a:pPr algn="ctr">
                        <a:lnSpc>
                          <a:spcPct val="100000"/>
                        </a:lnSpc>
                      </a:pPr>
                      <a:endParaRPr lang="pl-PL" sz="2400" b="1" strike="noStrike" spc="-1" dirty="0" smtClean="0">
                        <a:solidFill>
                          <a:srgbClr val="FFFFFF"/>
                        </a:solidFill>
                        <a:uFill>
                          <a:solidFill>
                            <a:srgbClr val="FFFFFF"/>
                          </a:solidFill>
                        </a:uFill>
                        <a:latin typeface="Calibri"/>
                      </a:endParaRPr>
                    </a:p>
                    <a:p>
                      <a:pPr algn="ctr">
                        <a:lnSpc>
                          <a:spcPct val="100000"/>
                        </a:lnSpc>
                      </a:pPr>
                      <a:r>
                        <a:rPr lang="pl-PL" sz="2400" b="1" strike="noStrike" spc="-1" dirty="0" smtClean="0">
                          <a:solidFill>
                            <a:srgbClr val="FFFFFF"/>
                          </a:solidFill>
                          <a:uFill>
                            <a:solidFill>
                              <a:srgbClr val="FFFFFF"/>
                            </a:solidFill>
                          </a:uFill>
                          <a:latin typeface="Calibri"/>
                        </a:rPr>
                        <a:t>Typ </a:t>
                      </a:r>
                      <a:r>
                        <a:rPr lang="pl-PL" sz="2400" b="1" strike="noStrike" spc="-1" dirty="0">
                          <a:solidFill>
                            <a:srgbClr val="FFFFFF"/>
                          </a:solidFill>
                          <a:uFill>
                            <a:solidFill>
                              <a:srgbClr val="FFFFFF"/>
                            </a:solidFill>
                          </a:uFill>
                          <a:latin typeface="Calibri"/>
                        </a:rPr>
                        <a:t>wskaźnika</a:t>
                      </a:r>
                      <a:endParaRPr sz="2400" dirty="0"/>
                    </a:p>
                  </a:txBody>
                  <a:tcPr marL="34200" marR="3492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r h="2017041">
                <a:tc>
                  <a:txBody>
                    <a:bodyPr/>
                    <a:lstStyle/>
                    <a:p>
                      <a:pPr marL="0" algn="ctr" defTabSz="914400" rtl="0" eaLnBrk="1" latinLnBrk="0" hangingPunct="1">
                        <a:lnSpc>
                          <a:spcPct val="100000"/>
                        </a:lnSpc>
                      </a:pPr>
                      <a:endParaRPr lang="pl-PL" sz="2200" b="1" strike="noStrike" kern="1200" spc="-1" dirty="0" smtClean="0">
                        <a:solidFill>
                          <a:srgbClr val="FFFFFF"/>
                        </a:solidFill>
                        <a:uFill>
                          <a:solidFill>
                            <a:srgbClr val="FFFFFF"/>
                          </a:solidFill>
                        </a:uFill>
                        <a:latin typeface="Calibri"/>
                        <a:ea typeface="+mn-ea"/>
                        <a:cs typeface="+mn-cs"/>
                      </a:endParaRPr>
                    </a:p>
                    <a:p>
                      <a:pPr marL="0" algn="ctr" defTabSz="914400" rtl="0" eaLnBrk="1" latinLnBrk="0" hangingPunct="1">
                        <a:lnSpc>
                          <a:spcPct val="100000"/>
                        </a:lnSpc>
                      </a:pPr>
                      <a:r>
                        <a:rPr lang="pl-PL" sz="2400" b="1" strike="noStrike" kern="1200" spc="-1" dirty="0" smtClean="0">
                          <a:solidFill>
                            <a:srgbClr val="FFFFFF"/>
                          </a:solidFill>
                          <a:uFill>
                            <a:solidFill>
                              <a:srgbClr val="FFFFFF"/>
                            </a:solidFill>
                          </a:uFill>
                          <a:latin typeface="Calibri"/>
                          <a:ea typeface="+mn-ea"/>
                          <a:cs typeface="+mn-cs"/>
                        </a:rPr>
                        <a:t>Liczba osób zagrożonych ubóstwem lub wykluczeniem społecznym objętych usługami społecznymi świadczonymi </a:t>
                      </a:r>
                    </a:p>
                    <a:p>
                      <a:pPr marL="0" algn="ctr" defTabSz="914400" rtl="0" eaLnBrk="1" latinLnBrk="0" hangingPunct="1">
                        <a:lnSpc>
                          <a:spcPct val="100000"/>
                        </a:lnSpc>
                      </a:pPr>
                      <a:r>
                        <a:rPr lang="pl-PL" sz="2400" b="1" strike="noStrike" kern="1200" spc="-1" dirty="0" smtClean="0">
                          <a:solidFill>
                            <a:srgbClr val="FFFFFF"/>
                          </a:solidFill>
                          <a:uFill>
                            <a:solidFill>
                              <a:srgbClr val="FFFFFF"/>
                            </a:solidFill>
                          </a:uFill>
                          <a:latin typeface="Calibri"/>
                          <a:ea typeface="+mn-ea"/>
                          <a:cs typeface="+mn-cs"/>
                        </a:rPr>
                        <a:t>w interesie ogólnym w programie</a:t>
                      </a:r>
                    </a:p>
                  </a:txBody>
                  <a:tcPr marL="34200" marR="34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7375E"/>
                    </a:solidFill>
                  </a:tcPr>
                </a:tc>
                <a:tc>
                  <a:txBody>
                    <a:bodyPr/>
                    <a:lstStyle/>
                    <a:p>
                      <a:pPr marL="0" algn="ctr" defTabSz="914400" rtl="0" eaLnBrk="1" latinLnBrk="0" hangingPunct="1">
                        <a:lnSpc>
                          <a:spcPct val="115000"/>
                        </a:lnSpc>
                      </a:pPr>
                      <a:endParaRPr lang="pl-PL" sz="2000" b="1" strike="noStrike" kern="1200" spc="-1" dirty="0" smtClean="0">
                        <a:solidFill>
                          <a:srgbClr val="000000"/>
                        </a:solidFill>
                        <a:uFill>
                          <a:solidFill>
                            <a:srgbClr val="FFFFFF"/>
                          </a:solidFill>
                        </a:uFill>
                        <a:latin typeface="Calibri"/>
                        <a:ea typeface="Times New Roman"/>
                        <a:cs typeface="+mn-cs"/>
                      </a:endParaRPr>
                    </a:p>
                    <a:p>
                      <a:pPr marL="0" algn="ctr" defTabSz="914400" rtl="0" eaLnBrk="1" latinLnBrk="0" hangingPunct="1">
                        <a:lnSpc>
                          <a:spcPct val="115000"/>
                        </a:lnSpc>
                      </a:pPr>
                      <a:endParaRPr lang="pl-PL" sz="2000" b="1" strike="noStrike" kern="1200" spc="-1" dirty="0" smtClean="0">
                        <a:solidFill>
                          <a:srgbClr val="000000"/>
                        </a:solidFill>
                        <a:uFill>
                          <a:solidFill>
                            <a:srgbClr val="FFFFFF"/>
                          </a:solidFill>
                        </a:uFill>
                        <a:latin typeface="Calibri"/>
                        <a:ea typeface="Times New Roman"/>
                        <a:cs typeface="+mn-cs"/>
                      </a:endParaRPr>
                    </a:p>
                    <a:p>
                      <a:pPr marL="0" algn="ctr" defTabSz="914400" rtl="0" eaLnBrk="1" latinLnBrk="0" hangingPunct="1">
                        <a:lnSpc>
                          <a:spcPct val="115000"/>
                        </a:lnSpc>
                      </a:pPr>
                      <a:r>
                        <a:rPr lang="pl-PL" sz="2400" b="1" strike="noStrike" kern="1200" spc="-1" dirty="0" smtClean="0">
                          <a:solidFill>
                            <a:srgbClr val="000000"/>
                          </a:solidFill>
                          <a:uFill>
                            <a:solidFill>
                              <a:srgbClr val="FFFFFF"/>
                            </a:solidFill>
                          </a:uFill>
                          <a:latin typeface="Calibri"/>
                          <a:ea typeface="Times New Roman"/>
                          <a:cs typeface="+mn-cs"/>
                        </a:rPr>
                        <a:t>Produktu</a:t>
                      </a:r>
                      <a:endParaRPr sz="2400" b="1" strike="noStrike" kern="1200" spc="-1" dirty="0">
                        <a:solidFill>
                          <a:srgbClr val="000000"/>
                        </a:solidFill>
                        <a:uFill>
                          <a:solidFill>
                            <a:srgbClr val="FFFFFF"/>
                          </a:solidFill>
                        </a:uFill>
                        <a:latin typeface="Calibri"/>
                        <a:ea typeface="Times New Roman"/>
                        <a:cs typeface="+mn-cs"/>
                      </a:endParaRPr>
                    </a:p>
                  </a:txBody>
                  <a:tcPr marL="34200" marR="34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2089478">
                <a:tc>
                  <a:txBody>
                    <a:bodyPr/>
                    <a:lstStyle/>
                    <a:p>
                      <a:pPr marL="0" algn="ctr" defTabSz="914400" rtl="0" eaLnBrk="1" latinLnBrk="0" hangingPunct="1">
                        <a:lnSpc>
                          <a:spcPct val="100000"/>
                        </a:lnSpc>
                      </a:pPr>
                      <a:endParaRPr lang="pl-PL" sz="2200" b="1" strike="noStrike" kern="1200" spc="-1" dirty="0" smtClean="0">
                        <a:solidFill>
                          <a:srgbClr val="FFFFFF"/>
                        </a:solidFill>
                        <a:uFill>
                          <a:solidFill>
                            <a:srgbClr val="FFFFFF"/>
                          </a:solidFill>
                        </a:uFill>
                        <a:latin typeface="Calibri"/>
                        <a:ea typeface="+mn-ea"/>
                        <a:cs typeface="+mn-cs"/>
                      </a:endParaRPr>
                    </a:p>
                    <a:p>
                      <a:pPr marL="0" algn="ctr" defTabSz="914400" rtl="0" eaLnBrk="1" latinLnBrk="0" hangingPunct="1">
                        <a:lnSpc>
                          <a:spcPct val="100000"/>
                        </a:lnSpc>
                      </a:pPr>
                      <a:r>
                        <a:rPr lang="pl-PL" sz="2400" b="1" strike="noStrike" kern="1200" spc="-1" dirty="0" smtClean="0">
                          <a:solidFill>
                            <a:srgbClr val="FFFFFF"/>
                          </a:solidFill>
                          <a:uFill>
                            <a:solidFill>
                              <a:srgbClr val="FFFFFF"/>
                            </a:solidFill>
                          </a:uFill>
                          <a:latin typeface="Calibri"/>
                          <a:ea typeface="+mn-ea"/>
                          <a:cs typeface="+mn-cs"/>
                        </a:rPr>
                        <a:t>Liczba wspartych w programie miejsc świadczenia usług społecznych, </a:t>
                      </a:r>
                    </a:p>
                    <a:p>
                      <a:pPr marL="0" algn="ctr" defTabSz="914400" rtl="0" eaLnBrk="1" latinLnBrk="0" hangingPunct="1">
                        <a:lnSpc>
                          <a:spcPct val="100000"/>
                        </a:lnSpc>
                      </a:pPr>
                      <a:r>
                        <a:rPr lang="pl-PL" sz="2400" b="1" strike="noStrike" kern="1200" spc="-1" dirty="0" smtClean="0">
                          <a:solidFill>
                            <a:srgbClr val="FFFFFF"/>
                          </a:solidFill>
                          <a:uFill>
                            <a:solidFill>
                              <a:srgbClr val="FFFFFF"/>
                            </a:solidFill>
                          </a:uFill>
                          <a:latin typeface="Calibri"/>
                          <a:ea typeface="+mn-ea"/>
                          <a:cs typeface="+mn-cs"/>
                        </a:rPr>
                        <a:t>istniejących po zakończeniu projektu</a:t>
                      </a:r>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marL="0" algn="ctr" defTabSz="914400" rtl="0" eaLnBrk="1" latinLnBrk="0" hangingPunct="1">
                        <a:lnSpc>
                          <a:spcPct val="115000"/>
                        </a:lnSpc>
                      </a:pPr>
                      <a:r>
                        <a:rPr lang="pl-PL" sz="2400" b="1" strike="noStrike" kern="1200" spc="-1" dirty="0" smtClean="0">
                          <a:solidFill>
                            <a:srgbClr val="000000"/>
                          </a:solidFill>
                          <a:uFill>
                            <a:solidFill>
                              <a:srgbClr val="FFFFFF"/>
                            </a:solidFill>
                          </a:uFill>
                          <a:latin typeface="Calibri"/>
                          <a:ea typeface="Times New Roman"/>
                          <a:cs typeface="+mn-cs"/>
                        </a:rPr>
                        <a:t>Rezultatu </a:t>
                      </a:r>
                      <a:r>
                        <a:rPr lang="pl-PL" sz="2400" b="1" strike="noStrike" kern="1200" spc="-1" dirty="0" smtClean="0">
                          <a:solidFill>
                            <a:srgbClr val="000000"/>
                          </a:solidFill>
                          <a:uFill>
                            <a:solidFill>
                              <a:srgbClr val="FFFFFF"/>
                            </a:solidFill>
                          </a:uFill>
                          <a:latin typeface="Calibri"/>
                          <a:ea typeface="Times New Roman"/>
                          <a:cs typeface="+mn-cs"/>
                        </a:rPr>
                        <a:t>bezpośredniego/</a:t>
                      </a:r>
                    </a:p>
                    <a:p>
                      <a:pPr marL="0" algn="ctr" defTabSz="914400" rtl="0" eaLnBrk="1" latinLnBrk="0" hangingPunct="1">
                        <a:lnSpc>
                          <a:spcPct val="115000"/>
                        </a:lnSpc>
                      </a:pPr>
                      <a:r>
                        <a:rPr lang="pl-PL" sz="2400" b="1" strike="noStrike" kern="1200" spc="-1" dirty="0" smtClean="0">
                          <a:solidFill>
                            <a:srgbClr val="000000"/>
                          </a:solidFill>
                          <a:uFill>
                            <a:solidFill>
                              <a:srgbClr val="FFFFFF"/>
                            </a:solidFill>
                          </a:uFill>
                          <a:latin typeface="Calibri"/>
                          <a:ea typeface="Times New Roman"/>
                          <a:cs typeface="+mn-cs"/>
                        </a:rPr>
                        <a:t>strategicznego</a:t>
                      </a:r>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pic>
        <p:nvPicPr>
          <p:cNvPr id="353"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54" name="TextShape 1"/>
          <p:cNvSpPr txBox="1"/>
          <p:nvPr/>
        </p:nvSpPr>
        <p:spPr>
          <a:xfrm>
            <a:off x="323640" y="1124640"/>
            <a:ext cx="8362800" cy="1223640"/>
          </a:xfrm>
          <a:prstGeom prst="rect">
            <a:avLst/>
          </a:prstGeom>
          <a:noFill/>
          <a:ln>
            <a:noFill/>
          </a:ln>
        </p:spPr>
        <p:txBody>
          <a:bodyPr anchor="ctr"/>
          <a:lstStyle/>
          <a:p>
            <a:pPr algn="ctr">
              <a:lnSpc>
                <a:spcPct val="100000"/>
              </a:lnSpc>
            </a:pPr>
            <a:r>
              <a:rPr lang="pl-PL" sz="2800" b="1" strike="noStrike" spc="-1">
                <a:solidFill>
                  <a:srgbClr val="000000"/>
                </a:solidFill>
                <a:uFill>
                  <a:solidFill>
                    <a:srgbClr val="FFFFFF"/>
                  </a:solidFill>
                </a:uFill>
                <a:latin typeface="Calibri"/>
              </a:rPr>
              <a:t>KRYTERIUM NR 3</a:t>
            </a:r>
            <a:r>
              <a:rPr lang="pl-PL" sz="2800" strike="noStrike" spc="-1">
                <a:solidFill>
                  <a:srgbClr val="000000"/>
                </a:solidFill>
                <a:uFill>
                  <a:solidFill>
                    <a:srgbClr val="FFFFFF"/>
                  </a:solidFill>
                </a:uFill>
                <a:latin typeface="Calibri"/>
              </a:rPr>
              <a:t>
</a:t>
            </a:r>
            <a:r>
              <a:rPr lang="pl-PL" sz="2800" b="1" strike="noStrike" spc="-1">
                <a:solidFill>
                  <a:srgbClr val="000000"/>
                </a:solidFill>
                <a:uFill>
                  <a:solidFill>
                    <a:srgbClr val="FFFFFF"/>
                  </a:solidFill>
                </a:uFill>
                <a:latin typeface="Calibri"/>
              </a:rPr>
              <a:t>Wpływ projektu na realizację Strategii ZIT AJ</a:t>
            </a:r>
            <a:r>
              <a:rPr lang="pl-PL" sz="2800" strike="noStrike" spc="-1">
                <a:solidFill>
                  <a:srgbClr val="000000"/>
                </a:solidFill>
                <a:uFill>
                  <a:solidFill>
                    <a:srgbClr val="FFFFFF"/>
                  </a:solidFill>
                </a:uFill>
                <a:latin typeface="Calibri"/>
              </a:rPr>
              <a:t>
</a:t>
            </a:r>
            <a:endParaRPr/>
          </a:p>
        </p:txBody>
      </p:sp>
      <p:sp>
        <p:nvSpPr>
          <p:cNvPr id="355" name="CustomShape 2"/>
          <p:cNvSpPr/>
          <p:nvPr/>
        </p:nvSpPr>
        <p:spPr>
          <a:xfrm>
            <a:off x="0" y="2851560"/>
            <a:ext cx="9143640" cy="16866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54240" rIns="709560" bIns="120960"/>
          <a:lstStyle/>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a:p>
        </p:txBody>
      </p:sp>
      <p:sp>
        <p:nvSpPr>
          <p:cNvPr id="356" name="CustomShape 3"/>
          <p:cNvSpPr/>
          <p:nvPr/>
        </p:nvSpPr>
        <p:spPr>
          <a:xfrm>
            <a:off x="457200" y="2394720"/>
            <a:ext cx="6400440" cy="7074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34560" rIns="241920" bIns="34560" anchor="ctr"/>
          <a:lstStyle/>
          <a:p>
            <a:pPr>
              <a:lnSpc>
                <a:spcPct val="90000"/>
              </a:lnSpc>
            </a:pPr>
            <a:r>
              <a:rPr lang="pl-PL" sz="3200" b="1" strike="noStrike" spc="-1">
                <a:solidFill>
                  <a:srgbClr val="FFFFFF"/>
                </a:solidFill>
                <a:uFill>
                  <a:solidFill>
                    <a:srgbClr val="FFFFFF"/>
                  </a:solidFill>
                </a:uFill>
                <a:latin typeface="Calibri"/>
              </a:rPr>
              <a:t>Definicja kryterium </a:t>
            </a:r>
            <a:endParaRPr/>
          </a:p>
        </p:txBody>
      </p:sp>
      <p:sp>
        <p:nvSpPr>
          <p:cNvPr id="357" name="CustomShape 4"/>
          <p:cNvSpPr/>
          <p:nvPr/>
        </p:nvSpPr>
        <p:spPr>
          <a:xfrm>
            <a:off x="0" y="5122440"/>
            <a:ext cx="9143640" cy="12848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54240" rIns="709560" bIns="120960"/>
          <a:lstStyle/>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Kryterium punktowe</a:t>
            </a:r>
            <a:endParaRPr/>
          </a:p>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skala punktowa od 0 do 25</a:t>
            </a:r>
            <a:endParaRPr/>
          </a:p>
          <a:p>
            <a:pPr>
              <a:lnSpc>
                <a:spcPct val="90000"/>
              </a:lnSpc>
            </a:pPr>
            <a:endParaRPr/>
          </a:p>
        </p:txBody>
      </p:sp>
      <p:sp>
        <p:nvSpPr>
          <p:cNvPr id="358" name="CustomShape 5"/>
          <p:cNvSpPr/>
          <p:nvPr/>
        </p:nvSpPr>
        <p:spPr>
          <a:xfrm>
            <a:off x="457200" y="4629960"/>
            <a:ext cx="6400440" cy="7426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36360" rIns="241920" bIns="36360" anchor="ctr"/>
          <a:lstStyle/>
          <a:p>
            <a:pPr>
              <a:lnSpc>
                <a:spcPct val="90000"/>
              </a:lnSpc>
            </a:pPr>
            <a:r>
              <a:rPr lang="pl-PL" sz="2400" b="1" strike="noStrike" spc="-1">
                <a:solidFill>
                  <a:srgbClr val="FFFFFF"/>
                </a:solidFill>
                <a:uFill>
                  <a:solidFill>
                    <a:srgbClr val="FFFFFF"/>
                  </a:solidFill>
                </a:uFill>
                <a:latin typeface="Calibri"/>
              </a:rPr>
              <a:t>Opis znaczenia kryterium </a:t>
            </a:r>
            <a:endParaRPr/>
          </a:p>
        </p:txBody>
      </p:sp>
      <p:pic>
        <p:nvPicPr>
          <p:cNvPr id="359" name="Picture 2"/>
          <p:cNvPicPr/>
          <p:nvPr/>
        </p:nvPicPr>
        <p:blipFill>
          <a:blip r:embed="rId3"/>
          <a:stretch/>
        </p:blipFill>
        <p:spPr>
          <a:xfrm>
            <a:off x="3708000" y="39600"/>
            <a:ext cx="497844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61" name="Obraz 3"/>
          <p:cNvPicPr/>
          <p:nvPr/>
        </p:nvPicPr>
        <p:blipFill>
          <a:blip r:embed="rId4"/>
          <a:stretch/>
        </p:blipFill>
        <p:spPr>
          <a:xfrm>
            <a:off x="4788000" y="260640"/>
            <a:ext cx="4355640" cy="436320"/>
          </a:xfrm>
          <a:prstGeom prst="rect">
            <a:avLst/>
          </a:prstGeom>
          <a:ln>
            <a:noFill/>
          </a:ln>
        </p:spPr>
      </p:pic>
      <p:sp>
        <p:nvSpPr>
          <p:cNvPr id="362" name="CustomShape 2"/>
          <p:cNvSpPr/>
          <p:nvPr/>
        </p:nvSpPr>
        <p:spPr>
          <a:xfrm>
            <a:off x="535320" y="1052640"/>
            <a:ext cx="756036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p:txBody>
      </p:sp>
      <p:graphicFrame>
        <p:nvGraphicFramePr>
          <p:cNvPr id="363" name="Table 3"/>
          <p:cNvGraphicFramePr/>
          <p:nvPr>
            <p:extLst>
              <p:ext uri="{D42A27DB-BD31-4B8C-83A1-F6EECF244321}">
                <p14:modId xmlns:p14="http://schemas.microsoft.com/office/powerpoint/2010/main" val="1149610208"/>
              </p:ext>
            </p:extLst>
          </p:nvPr>
        </p:nvGraphicFramePr>
        <p:xfrm>
          <a:off x="0" y="981074"/>
          <a:ext cx="5291640" cy="1762125"/>
        </p:xfrm>
        <a:graphic>
          <a:graphicData uri="http://schemas.openxmlformats.org/drawingml/2006/table">
            <a:tbl>
              <a:tblPr/>
              <a:tblGrid>
                <a:gridCol w="2195640"/>
                <a:gridCol w="3096000"/>
              </a:tblGrid>
              <a:tr h="1762125">
                <a:tc>
                  <a:txBody>
                    <a:bodyPr/>
                    <a:lstStyle/>
                    <a:p>
                      <a:pPr algn="ctr">
                        <a:lnSpc>
                          <a:spcPct val="150000"/>
                        </a:lnSpc>
                      </a:pPr>
                      <a:endParaRPr lang="pl-PL" sz="2000" b="1" strike="noStrike" spc="-1" dirty="0" smtClean="0">
                        <a:solidFill>
                          <a:srgbClr val="FFFFFF"/>
                        </a:solidFill>
                        <a:uFill>
                          <a:solidFill>
                            <a:srgbClr val="FFFFFF"/>
                          </a:solidFill>
                        </a:uFill>
                        <a:latin typeface="Calibri"/>
                      </a:endParaRPr>
                    </a:p>
                    <a:p>
                      <a:pPr algn="ctr">
                        <a:lnSpc>
                          <a:spcPct val="150000"/>
                        </a:lnSpc>
                      </a:pPr>
                      <a:r>
                        <a:rPr lang="pl-PL" sz="2000" b="1" strike="noStrike" spc="-1" dirty="0" smtClean="0">
                          <a:solidFill>
                            <a:srgbClr val="FFFFFF"/>
                          </a:solidFill>
                          <a:uFill>
                            <a:solidFill>
                              <a:srgbClr val="FFFFFF"/>
                            </a:solidFill>
                          </a:uFill>
                          <a:latin typeface="Calibri"/>
                        </a:rPr>
                        <a:t>Wyszczególnienie</a:t>
                      </a:r>
                      <a:endParaRPr dirty="0"/>
                    </a:p>
                  </a:txBody>
                  <a:tcPr marL="57960" marR="5796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a:txBody>
                    <a:bodyPr/>
                    <a:lstStyle/>
                    <a:p>
                      <a:pPr algn="ctr">
                        <a:lnSpc>
                          <a:spcPct val="100000"/>
                        </a:lnSpc>
                      </a:pPr>
                      <a:endParaRPr lang="pl-PL" sz="1800" b="1" strike="noStrike" spc="-1" dirty="0" smtClean="0">
                        <a:solidFill>
                          <a:srgbClr val="FFFFFF"/>
                        </a:solidFill>
                        <a:uFill>
                          <a:solidFill>
                            <a:srgbClr val="FFFFFF"/>
                          </a:solidFill>
                        </a:uFill>
                        <a:latin typeface="Calibri"/>
                      </a:endParaRPr>
                    </a:p>
                    <a:p>
                      <a:pPr algn="ctr">
                        <a:lnSpc>
                          <a:spcPct val="100000"/>
                        </a:lnSpc>
                      </a:pPr>
                      <a:r>
                        <a:rPr lang="pl-PL" sz="1800" b="1" strike="noStrike" spc="-1" dirty="0" smtClean="0">
                          <a:solidFill>
                            <a:srgbClr val="FFFFFF"/>
                          </a:solidFill>
                          <a:uFill>
                            <a:solidFill>
                              <a:srgbClr val="FFFFFF"/>
                            </a:solidFill>
                          </a:uFill>
                          <a:latin typeface="Calibri"/>
                        </a:rPr>
                        <a:t>Adekwatność </a:t>
                      </a:r>
                      <a:r>
                        <a:rPr lang="pl-PL" sz="1800" b="1" strike="noStrike" spc="-1" dirty="0">
                          <a:solidFill>
                            <a:srgbClr val="FFFFFF"/>
                          </a:solidFill>
                          <a:uFill>
                            <a:solidFill>
                              <a:srgbClr val="FFFFFF"/>
                            </a:solidFill>
                          </a:uFill>
                          <a:latin typeface="Calibri"/>
                        </a:rPr>
                        <a:t>celów opisanych w projekcie do celów wskazanych w Strategii ZIT  AJ </a:t>
                      </a:r>
                      <a:endParaRPr dirty="0"/>
                    </a:p>
                  </a:txBody>
                  <a:tcPr marL="57960" marR="5796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bl>
          </a:graphicData>
        </a:graphic>
      </p:graphicFrame>
      <p:graphicFrame>
        <p:nvGraphicFramePr>
          <p:cNvPr id="364" name="Table 4"/>
          <p:cNvGraphicFramePr/>
          <p:nvPr>
            <p:extLst>
              <p:ext uri="{D42A27DB-BD31-4B8C-83A1-F6EECF244321}">
                <p14:modId xmlns:p14="http://schemas.microsoft.com/office/powerpoint/2010/main" val="3640822138"/>
              </p:ext>
            </p:extLst>
          </p:nvPr>
        </p:nvGraphicFramePr>
        <p:xfrm>
          <a:off x="0" y="2686050"/>
          <a:ext cx="9143640" cy="4067384"/>
        </p:xfrm>
        <a:graphic>
          <a:graphicData uri="http://schemas.openxmlformats.org/drawingml/2006/table">
            <a:tbl>
              <a:tblPr/>
              <a:tblGrid>
                <a:gridCol w="2195640"/>
                <a:gridCol w="3096000"/>
                <a:gridCol w="3852000"/>
              </a:tblGrid>
              <a:tr h="778925">
                <a:tc>
                  <a:txBody>
                    <a:bodyPr/>
                    <a:lstStyle/>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0 </a:t>
                      </a:r>
                      <a:r>
                        <a:rPr lang="pl-PL" sz="1800" b="1" strike="noStrike" spc="-1" dirty="0">
                          <a:solidFill>
                            <a:srgbClr val="FFFFFF"/>
                          </a:solidFill>
                          <a:uFill>
                            <a:solidFill>
                              <a:srgbClr val="FFFFFF"/>
                            </a:solidFill>
                          </a:uFill>
                          <a:latin typeface="Calibri"/>
                        </a:rPr>
                        <a:t>pkt (brak wpływu i </a:t>
                      </a: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wpływ </a:t>
                      </a:r>
                      <a:r>
                        <a:rPr lang="pl-PL" sz="1800" b="1" strike="noStrike" spc="-1" dirty="0">
                          <a:solidFill>
                            <a:srgbClr val="FFFFFF"/>
                          </a:solidFill>
                          <a:uFill>
                            <a:solidFill>
                              <a:srgbClr val="FFFFFF"/>
                            </a:solidFill>
                          </a:uFill>
                          <a:latin typeface="Calibri"/>
                        </a:rPr>
                        <a:t>nieznaczący)</a:t>
                      </a:r>
                      <a:endParaRPr dirty="0"/>
                    </a:p>
                  </a:txBody>
                  <a:tcPr marL="57960" marR="57960">
                    <a:lnL w="12240">
                      <a:solidFill>
                        <a:srgbClr val="000000"/>
                      </a:solidFill>
                    </a:lnL>
                    <a:lnR w="12240">
                      <a:solidFill>
                        <a:srgbClr val="FFFFFF"/>
                      </a:solidFill>
                    </a:lnR>
                    <a:lnT w="12240">
                      <a:solidFill>
                        <a:srgbClr val="000000"/>
                      </a:solidFill>
                    </a:lnT>
                    <a:lnB w="38160">
                      <a:solidFill>
                        <a:srgbClr val="FFFFFF"/>
                      </a:solidFill>
                    </a:lnB>
                    <a:solidFill>
                      <a:srgbClr val="17375E"/>
                    </a:solidFill>
                  </a:tcPr>
                </a:tc>
                <a:tc>
                  <a:txBody>
                    <a:bodyPr/>
                    <a:lstStyle/>
                    <a:p>
                      <a:pPr algn="ctr">
                        <a:lnSpc>
                          <a:spcPct val="115000"/>
                        </a:lnSpc>
                      </a:pPr>
                      <a:r>
                        <a:rPr lang="pl-PL" sz="2000" b="1" strike="noStrike" spc="-1" dirty="0" smtClean="0">
                          <a:solidFill>
                            <a:srgbClr val="000000"/>
                          </a:solidFill>
                          <a:uFill>
                            <a:solidFill>
                              <a:srgbClr val="FFFFFF"/>
                            </a:solidFill>
                          </a:uFill>
                          <a:latin typeface="Calibri"/>
                          <a:ea typeface="Times New Roman"/>
                        </a:rPr>
                        <a:t> </a:t>
                      </a:r>
                      <a:r>
                        <a:rPr lang="pl-PL" sz="2000" b="1" strike="noStrike" spc="-1" dirty="0">
                          <a:solidFill>
                            <a:srgbClr val="000000"/>
                          </a:solidFill>
                          <a:uFill>
                            <a:solidFill>
                              <a:srgbClr val="FFFFFF"/>
                            </a:solidFill>
                          </a:uFill>
                          <a:latin typeface="Calibri"/>
                          <a:ea typeface="Times New Roman"/>
                        </a:rPr>
                        <a:t>0 pkt</a:t>
                      </a:r>
                      <a:endParaRPr sz="2000" dirty="0"/>
                    </a:p>
                  </a:txBody>
                  <a:tcPr marL="68400" marR="68400">
                    <a:lnL w="12240">
                      <a:solidFill>
                        <a:srgbClr val="FFFFFF"/>
                      </a:solidFill>
                    </a:lnL>
                    <a:lnR w="12240">
                      <a:solidFill>
                        <a:srgbClr val="FFFFFF"/>
                      </a:solidFill>
                    </a:lnR>
                    <a:lnT w="12240">
                      <a:solidFill>
                        <a:srgbClr val="000000"/>
                      </a:solidFill>
                    </a:lnT>
                    <a:lnB w="38160">
                      <a:solidFill>
                        <a:srgbClr val="FFFFFF"/>
                      </a:solidFill>
                    </a:lnB>
                    <a:solidFill>
                      <a:srgbClr val="DBEEF4"/>
                    </a:solidFill>
                  </a:tcPr>
                </a:tc>
                <a:tc>
                  <a:txBody>
                    <a:bodyPr/>
                    <a:lstStyle/>
                    <a:p>
                      <a:pPr algn="ctr">
                        <a:lnSpc>
                          <a:spcPct val="115000"/>
                        </a:lnSpc>
                      </a:pPr>
                      <a:r>
                        <a:rPr lang="pl-PL" sz="2000" b="1" strike="noStrike" spc="-1" dirty="0">
                          <a:solidFill>
                            <a:srgbClr val="000000"/>
                          </a:solidFill>
                          <a:uFill>
                            <a:solidFill>
                              <a:srgbClr val="FFFFFF"/>
                            </a:solidFill>
                          </a:uFill>
                          <a:latin typeface="Calibri"/>
                          <a:ea typeface="Times New Roman"/>
                        </a:rPr>
                        <a:t>0 pkt</a:t>
                      </a:r>
                      <a:endParaRPr sz="2000" dirty="0"/>
                    </a:p>
                  </a:txBody>
                  <a:tcPr marL="68400" marR="68400">
                    <a:lnL w="12240">
                      <a:solidFill>
                        <a:srgbClr val="FFFFFF"/>
                      </a:solidFill>
                    </a:lnL>
                    <a:lnR w="12240">
                      <a:solidFill>
                        <a:srgbClr val="FFFFFF"/>
                      </a:solidFill>
                    </a:lnR>
                    <a:lnT w="12240">
                      <a:solidFill>
                        <a:srgbClr val="000000"/>
                      </a:solidFill>
                    </a:lnT>
                    <a:lnB w="38160">
                      <a:solidFill>
                        <a:srgbClr val="FFFFFF"/>
                      </a:solidFill>
                    </a:lnB>
                    <a:solidFill>
                      <a:srgbClr val="DBEEF4"/>
                    </a:solidFill>
                  </a:tcPr>
                </a:tc>
              </a:tr>
              <a:tr h="778925">
                <a:tc>
                  <a:txBody>
                    <a:bodyPr/>
                    <a:lstStyle/>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50 </a:t>
                      </a:r>
                      <a:r>
                        <a:rPr lang="pl-PL" sz="1800" b="1" strike="noStrike" spc="-1" dirty="0">
                          <a:solidFill>
                            <a:srgbClr val="FFFFFF"/>
                          </a:solidFill>
                          <a:uFill>
                            <a:solidFill>
                              <a:srgbClr val="FFFFFF"/>
                            </a:solidFill>
                          </a:uFill>
                          <a:latin typeface="Calibri"/>
                        </a:rPr>
                        <a:t>% max. oceny </a:t>
                      </a: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a:t>
                      </a:r>
                      <a:r>
                        <a:rPr lang="pl-PL" sz="1800" b="1" strike="noStrike" spc="-1" dirty="0">
                          <a:solidFill>
                            <a:srgbClr val="FFFFFF"/>
                          </a:solidFill>
                          <a:uFill>
                            <a:solidFill>
                              <a:srgbClr val="FFFFFF"/>
                            </a:solidFill>
                          </a:uFill>
                          <a:latin typeface="Calibri"/>
                        </a:rPr>
                        <a:t>średni wpływ)</a:t>
                      </a:r>
                      <a:endParaRPr dirty="0"/>
                    </a:p>
                  </a:txBody>
                  <a:tcPr marL="57960" marR="57960">
                    <a:lnL w="12240">
                      <a:solidFill>
                        <a:srgbClr val="000000"/>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7375E"/>
                    </a:solidFill>
                  </a:tcPr>
                </a:tc>
                <a:tc>
                  <a:txBody>
                    <a:bodyPr/>
                    <a:lstStyle/>
                    <a:p>
                      <a:pPr algn="ctr">
                        <a:lnSpc>
                          <a:spcPct val="115000"/>
                        </a:lnSpc>
                      </a:pPr>
                      <a:r>
                        <a:rPr lang="pl-PL" sz="2000" b="1" strike="noStrike" spc="-1" dirty="0" smtClean="0">
                          <a:solidFill>
                            <a:srgbClr val="000000"/>
                          </a:solidFill>
                          <a:uFill>
                            <a:solidFill>
                              <a:srgbClr val="FFFFFF"/>
                            </a:solidFill>
                          </a:uFill>
                          <a:latin typeface="Calibri"/>
                          <a:ea typeface="Times New Roman"/>
                        </a:rPr>
                        <a:t>7,5 </a:t>
                      </a:r>
                      <a:r>
                        <a:rPr lang="pl-PL" sz="2000" b="1" strike="noStrike" spc="-1" dirty="0">
                          <a:solidFill>
                            <a:srgbClr val="000000"/>
                          </a:solidFill>
                          <a:uFill>
                            <a:solidFill>
                              <a:srgbClr val="FFFFFF"/>
                            </a:solidFill>
                          </a:uFill>
                          <a:latin typeface="Calibri"/>
                          <a:ea typeface="Times New Roman"/>
                        </a:rPr>
                        <a:t>pkt</a:t>
                      </a:r>
                      <a:endParaRPr sz="2000" dirty="0"/>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EEF4"/>
                    </a:solidFill>
                  </a:tcPr>
                </a:tc>
                <a:tc>
                  <a:txBody>
                    <a:bodyPr/>
                    <a:lstStyle/>
                    <a:p>
                      <a:pPr algn="ctr">
                        <a:lnSpc>
                          <a:spcPct val="100000"/>
                        </a:lnSpc>
                      </a:pPr>
                      <a:r>
                        <a:rPr lang="pl-PL" sz="2000" b="1" strike="noStrike" spc="-1" dirty="0" smtClean="0">
                          <a:solidFill>
                            <a:srgbClr val="000000"/>
                          </a:solidFill>
                          <a:uFill>
                            <a:solidFill>
                              <a:srgbClr val="FFFFFF"/>
                            </a:solidFill>
                          </a:uFill>
                          <a:latin typeface="Calibri"/>
                          <a:ea typeface="Times New Roman"/>
                        </a:rPr>
                        <a:t>5 </a:t>
                      </a:r>
                      <a:r>
                        <a:rPr lang="pl-PL" sz="2000" b="1" strike="noStrike" spc="-1" dirty="0">
                          <a:solidFill>
                            <a:srgbClr val="000000"/>
                          </a:solidFill>
                          <a:uFill>
                            <a:solidFill>
                              <a:srgbClr val="FFFFFF"/>
                            </a:solidFill>
                          </a:uFill>
                          <a:latin typeface="Calibri"/>
                          <a:ea typeface="Times New Roman"/>
                        </a:rPr>
                        <a:t>pkt</a:t>
                      </a:r>
                      <a:endParaRPr sz="2000" dirty="0"/>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EEF4"/>
                    </a:solidFill>
                  </a:tcPr>
                </a:tc>
              </a:tr>
              <a:tr h="778925">
                <a:tc>
                  <a:txBody>
                    <a:bodyPr/>
                    <a:lstStyle/>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100  </a:t>
                      </a:r>
                      <a:r>
                        <a:rPr lang="pl-PL" sz="1800" b="1" strike="noStrike" spc="-1" dirty="0">
                          <a:solidFill>
                            <a:srgbClr val="FFFFFF"/>
                          </a:solidFill>
                          <a:uFill>
                            <a:solidFill>
                              <a:srgbClr val="FFFFFF"/>
                            </a:solidFill>
                          </a:uFill>
                          <a:latin typeface="Calibri"/>
                        </a:rPr>
                        <a:t>%  max. oceny</a:t>
                      </a:r>
                      <a:endParaRPr dirty="0"/>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a:t>
                      </a:r>
                      <a:r>
                        <a:rPr lang="pl-PL" sz="1800" b="1" strike="noStrike" spc="-1" dirty="0">
                          <a:solidFill>
                            <a:srgbClr val="FFFFFF"/>
                          </a:solidFill>
                          <a:uFill>
                            <a:solidFill>
                              <a:srgbClr val="FFFFFF"/>
                            </a:solidFill>
                          </a:uFill>
                          <a:latin typeface="Calibri"/>
                        </a:rPr>
                        <a:t>wysoki wpływ)</a:t>
                      </a:r>
                      <a:endParaRPr dirty="0"/>
                    </a:p>
                  </a:txBody>
                  <a:tcPr marL="57960" marR="57960">
                    <a:lnL w="12240">
                      <a:solidFill>
                        <a:srgbClr val="000000"/>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15000"/>
                        </a:lnSpc>
                      </a:pPr>
                      <a:r>
                        <a:rPr lang="pl-PL" sz="2000" b="1" strike="noStrike" spc="-1" dirty="0">
                          <a:solidFill>
                            <a:srgbClr val="000000"/>
                          </a:solidFill>
                          <a:uFill>
                            <a:solidFill>
                              <a:srgbClr val="FFFFFF"/>
                            </a:solidFill>
                          </a:uFill>
                          <a:latin typeface="Calibri"/>
                          <a:ea typeface="Times New Roman"/>
                        </a:rPr>
                        <a:t>   </a:t>
                      </a:r>
                      <a:r>
                        <a:rPr lang="pl-PL" sz="2000" b="1" strike="noStrike" spc="-1" dirty="0" smtClean="0">
                          <a:solidFill>
                            <a:srgbClr val="000000"/>
                          </a:solidFill>
                          <a:uFill>
                            <a:solidFill>
                              <a:srgbClr val="FFFFFF"/>
                            </a:solidFill>
                          </a:uFill>
                          <a:latin typeface="Calibri"/>
                          <a:ea typeface="Times New Roman"/>
                        </a:rPr>
                        <a:t>15 </a:t>
                      </a:r>
                      <a:r>
                        <a:rPr lang="pl-PL" sz="2000" b="1" strike="noStrike" spc="-1" dirty="0">
                          <a:solidFill>
                            <a:srgbClr val="000000"/>
                          </a:solidFill>
                          <a:uFill>
                            <a:solidFill>
                              <a:srgbClr val="FFFFFF"/>
                            </a:solidFill>
                          </a:uFill>
                          <a:latin typeface="Calibri"/>
                          <a:ea typeface="Times New Roman"/>
                        </a:rPr>
                        <a:t>pkt</a:t>
                      </a:r>
                      <a:endParaRPr sz="2000"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c>
                  <a:txBody>
                    <a:bodyPr/>
                    <a:lstStyle/>
                    <a:p>
                      <a:pPr algn="ctr">
                        <a:lnSpc>
                          <a:spcPct val="115000"/>
                        </a:lnSpc>
                      </a:pPr>
                      <a:r>
                        <a:rPr lang="pl-PL" sz="2000" b="1" strike="noStrike" spc="-1" dirty="0" smtClean="0">
                          <a:solidFill>
                            <a:srgbClr val="000000"/>
                          </a:solidFill>
                          <a:uFill>
                            <a:solidFill>
                              <a:srgbClr val="FFFFFF"/>
                            </a:solidFill>
                          </a:uFill>
                          <a:latin typeface="Calibri"/>
                          <a:ea typeface="Times New Roman"/>
                        </a:rPr>
                        <a:t>10 </a:t>
                      </a:r>
                      <a:r>
                        <a:rPr lang="pl-PL" sz="2000" b="1" strike="noStrike" spc="-1" dirty="0">
                          <a:solidFill>
                            <a:srgbClr val="000000"/>
                          </a:solidFill>
                          <a:uFill>
                            <a:solidFill>
                              <a:srgbClr val="FFFFFF"/>
                            </a:solidFill>
                          </a:uFill>
                          <a:latin typeface="Calibri"/>
                          <a:ea typeface="Times New Roman"/>
                        </a:rPr>
                        <a:t>pkt</a:t>
                      </a:r>
                      <a:endParaRPr sz="2000"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r>
              <a:tr h="966495">
                <a:tc>
                  <a:txBody>
                    <a:bodyPr/>
                    <a:lstStyle/>
                    <a:p>
                      <a:pPr algn="ctr">
                        <a:lnSpc>
                          <a:spcPct val="100000"/>
                        </a:lnSpc>
                      </a:pPr>
                      <a:r>
                        <a:rPr lang="pl-PL" sz="1800" b="1" strike="noStrike" spc="-1" dirty="0">
                          <a:solidFill>
                            <a:srgbClr val="FFFFFF"/>
                          </a:solidFill>
                          <a:uFill>
                            <a:solidFill>
                              <a:srgbClr val="FFFFFF"/>
                            </a:solidFill>
                          </a:uFill>
                          <a:latin typeface="Calibri"/>
                        </a:rPr>
                        <a:t>Waga czynnika/elementu</a:t>
                      </a:r>
                      <a:endParaRPr dirty="0"/>
                    </a:p>
                  </a:txBody>
                  <a:tcPr marL="57960" marR="57960">
                    <a:lnL w="12240">
                      <a:solidFill>
                        <a:srgbClr val="000000"/>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15000"/>
                        </a:lnSpc>
                      </a:pPr>
                      <a:r>
                        <a:rPr lang="pl-PL" sz="2000" b="1" strike="noStrike" spc="-1" dirty="0" smtClean="0">
                          <a:solidFill>
                            <a:srgbClr val="000000"/>
                          </a:solidFill>
                          <a:uFill>
                            <a:solidFill>
                              <a:srgbClr val="FFFFFF"/>
                            </a:solidFill>
                          </a:uFill>
                          <a:latin typeface="Calibri"/>
                          <a:ea typeface="Times New Roman"/>
                        </a:rPr>
                        <a:t>60 </a:t>
                      </a:r>
                      <a:r>
                        <a:rPr lang="pl-PL" sz="2000" b="1" strike="noStrike" spc="-1" dirty="0">
                          <a:solidFill>
                            <a:srgbClr val="000000"/>
                          </a:solidFill>
                          <a:uFill>
                            <a:solidFill>
                              <a:srgbClr val="FFFFFF"/>
                            </a:solidFill>
                          </a:uFill>
                          <a:latin typeface="Calibri"/>
                          <a:ea typeface="Times New Roman"/>
                        </a:rPr>
                        <a:t>%</a:t>
                      </a:r>
                      <a:endParaRPr sz="2000"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c>
                  <a:txBody>
                    <a:bodyPr/>
                    <a:lstStyle/>
                    <a:p>
                      <a:pPr algn="ctr">
                        <a:lnSpc>
                          <a:spcPct val="115000"/>
                        </a:lnSpc>
                      </a:pPr>
                      <a:r>
                        <a:rPr lang="pl-PL" sz="2000" b="1" strike="noStrike" spc="-1" dirty="0">
                          <a:solidFill>
                            <a:srgbClr val="000000"/>
                          </a:solidFill>
                          <a:uFill>
                            <a:solidFill>
                              <a:srgbClr val="FFFFFF"/>
                            </a:solidFill>
                          </a:uFill>
                          <a:latin typeface="Calibri"/>
                          <a:ea typeface="Times New Roman"/>
                        </a:rPr>
                        <a:t>4</a:t>
                      </a:r>
                      <a:r>
                        <a:rPr lang="pl-PL" sz="2000" b="1" strike="noStrike" spc="-1" dirty="0" smtClean="0">
                          <a:solidFill>
                            <a:srgbClr val="000000"/>
                          </a:solidFill>
                          <a:uFill>
                            <a:solidFill>
                              <a:srgbClr val="FFFFFF"/>
                            </a:solidFill>
                          </a:uFill>
                          <a:latin typeface="Calibri"/>
                          <a:ea typeface="Times New Roman"/>
                        </a:rPr>
                        <a:t>0 </a:t>
                      </a:r>
                      <a:r>
                        <a:rPr lang="pl-PL" sz="2000" b="1" strike="noStrike" spc="-1" dirty="0">
                          <a:solidFill>
                            <a:srgbClr val="000000"/>
                          </a:solidFill>
                          <a:uFill>
                            <a:solidFill>
                              <a:srgbClr val="FFFFFF"/>
                            </a:solidFill>
                          </a:uFill>
                          <a:latin typeface="Calibri"/>
                          <a:ea typeface="Times New Roman"/>
                        </a:rPr>
                        <a:t>%</a:t>
                      </a:r>
                      <a:endParaRPr sz="2000"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r>
              <a:tr h="764114">
                <a:tc gridSpan="3">
                  <a:txBody>
                    <a:bodyPr/>
                    <a:lstStyle/>
                    <a:p>
                      <a:pPr algn="ctr">
                        <a:lnSpc>
                          <a:spcPts val="564"/>
                        </a:lnSpc>
                      </a:pPr>
                      <a:endParaRPr lang="pl-PL" dirty="0" smtClean="0"/>
                    </a:p>
                    <a:p>
                      <a:pPr algn="ctr">
                        <a:lnSpc>
                          <a:spcPts val="564"/>
                        </a:lnSpc>
                      </a:pPr>
                      <a:endParaRPr dirty="0"/>
                    </a:p>
                    <a:p>
                      <a:pPr algn="ctr">
                        <a:lnSpc>
                          <a:spcPts val="564"/>
                        </a:lnSpc>
                      </a:pPr>
                      <a:r>
                        <a:rPr lang="pl-PL" sz="2200" b="1" strike="noStrike" spc="-1" dirty="0">
                          <a:solidFill>
                            <a:srgbClr val="FFFFFF"/>
                          </a:solidFill>
                          <a:uFill>
                            <a:solidFill>
                              <a:srgbClr val="FFFFFF"/>
                            </a:solidFill>
                          </a:uFill>
                          <a:latin typeface="Calibri"/>
                        </a:rPr>
                        <a:t>Ocena: max. 25 pkt - 100%</a:t>
                      </a:r>
                      <a:endParaRPr dirty="0"/>
                    </a:p>
                  </a:txBody>
                  <a:tcPr marL="57960" marR="57960">
                    <a:lnL w="12240">
                      <a:solidFill>
                        <a:srgbClr val="000000"/>
                      </a:solidFill>
                    </a:lnL>
                    <a:lnR w="12240">
                      <a:solidFill>
                        <a:srgbClr val="FFFFFF"/>
                      </a:solidFill>
                    </a:lnR>
                    <a:lnT w="12240">
                      <a:solidFill>
                        <a:srgbClr val="FFFFFF"/>
                      </a:solidFill>
                    </a:lnT>
                    <a:lnB w="12240">
                      <a:solidFill>
                        <a:srgbClr val="000000"/>
                      </a:solidFill>
                    </a:lnB>
                    <a:solidFill>
                      <a:srgbClr val="17375E"/>
                    </a:solidFill>
                  </a:tcPr>
                </a:tc>
                <a:tc hMerge="1">
                  <a:txBody>
                    <a:bodyPr/>
                    <a:lstStyle/>
                    <a:p>
                      <a:endParaRPr lang="pl-PL"/>
                    </a:p>
                  </a:txBody>
                  <a:tcPr>
                    <a:solidFill>
                      <a:srgbClr val="729FCF"/>
                    </a:solidFill>
                  </a:tcPr>
                </a:tc>
                <a:tc hMerge="1">
                  <a:txBody>
                    <a:bodyPr/>
                    <a:lstStyle/>
                    <a:p>
                      <a:endParaRPr lang="pl-PL"/>
                    </a:p>
                  </a:txBody>
                  <a:tcPr>
                    <a:solidFill>
                      <a:srgbClr val="729FCF"/>
                    </a:solidFill>
                  </a:tcPr>
                </a:tc>
              </a:tr>
            </a:tbl>
          </a:graphicData>
        </a:graphic>
      </p:graphicFrame>
      <p:graphicFrame>
        <p:nvGraphicFramePr>
          <p:cNvPr id="365" name="Table 5"/>
          <p:cNvGraphicFramePr/>
          <p:nvPr>
            <p:extLst>
              <p:ext uri="{D42A27DB-BD31-4B8C-83A1-F6EECF244321}">
                <p14:modId xmlns:p14="http://schemas.microsoft.com/office/powerpoint/2010/main" val="4039453034"/>
              </p:ext>
            </p:extLst>
          </p:nvPr>
        </p:nvGraphicFramePr>
        <p:xfrm>
          <a:off x="5292000" y="980205"/>
          <a:ext cx="3851640" cy="1737360"/>
        </p:xfrm>
        <a:graphic>
          <a:graphicData uri="http://schemas.openxmlformats.org/drawingml/2006/table">
            <a:tbl>
              <a:tblPr/>
              <a:tblGrid>
                <a:gridCol w="3851640"/>
              </a:tblGrid>
              <a:tr h="1657892">
                <a:tc>
                  <a:txBody>
                    <a:bodyPr/>
                    <a:lstStyle/>
                    <a:p>
                      <a:pPr algn="ctr">
                        <a:lnSpc>
                          <a:spcPct val="100000"/>
                        </a:lnSpc>
                      </a:pPr>
                      <a:r>
                        <a:rPr lang="pl-PL" sz="1800" b="1" strike="noStrike" spc="-1" dirty="0" smtClean="0">
                          <a:solidFill>
                            <a:srgbClr val="FFFFFF"/>
                          </a:solidFill>
                          <a:uFill>
                            <a:solidFill>
                              <a:srgbClr val="FFFFFF"/>
                            </a:solidFill>
                          </a:uFill>
                          <a:latin typeface="Calibri"/>
                        </a:rPr>
                        <a:t>Wpływ projektu na niwelowanie problemu degradacji w </a:t>
                      </a:r>
                    </a:p>
                    <a:p>
                      <a:pPr algn="ctr">
                        <a:lnSpc>
                          <a:spcPct val="100000"/>
                        </a:lnSpc>
                      </a:pPr>
                      <a:r>
                        <a:rPr lang="pl-PL" sz="1800" b="1" strike="noStrike" spc="-1" dirty="0" smtClean="0">
                          <a:solidFill>
                            <a:srgbClr val="FFFFFF"/>
                          </a:solidFill>
                          <a:uFill>
                            <a:solidFill>
                              <a:srgbClr val="FFFFFF"/>
                            </a:solidFill>
                          </a:uFill>
                          <a:latin typeface="Calibri"/>
                        </a:rPr>
                        <a:t>wymiarze społecznym oraz przeciwdziałanie tworzeniu </a:t>
                      </a:r>
                    </a:p>
                    <a:p>
                      <a:pPr algn="ctr">
                        <a:lnSpc>
                          <a:spcPct val="100000"/>
                        </a:lnSpc>
                      </a:pPr>
                      <a:r>
                        <a:rPr lang="pl-PL" sz="1800" b="1" strike="noStrike" spc="-1" dirty="0" smtClean="0">
                          <a:solidFill>
                            <a:srgbClr val="FFFFFF"/>
                          </a:solidFill>
                          <a:uFill>
                            <a:solidFill>
                              <a:srgbClr val="FFFFFF"/>
                            </a:solidFill>
                          </a:uFill>
                          <a:latin typeface="Calibri"/>
                        </a:rPr>
                        <a:t>się obszarów ubóstwa i wykluczenia społecznego</a:t>
                      </a: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2000" b="1" strike="noStrike" spc="-1" dirty="0">
                <a:solidFill>
                  <a:srgbClr val="000000"/>
                </a:solidFill>
                <a:uFill>
                  <a:solidFill>
                    <a:srgbClr val="FFFFFF"/>
                  </a:solidFill>
                </a:uFill>
                <a:latin typeface="Calibri"/>
              </a:rPr>
              <a:t>
</a:t>
            </a:r>
            <a:r>
              <a:rPr lang="pl-PL" sz="3100" b="1" strike="noStrike" spc="-1" dirty="0">
                <a:solidFill>
                  <a:srgbClr val="000000"/>
                </a:solidFill>
                <a:uFill>
                  <a:solidFill>
                    <a:srgbClr val="FFFFFF"/>
                  </a:solidFill>
                </a:uFill>
                <a:latin typeface="Calibri"/>
              </a:rPr>
              <a:t>KRYTERIUM NR 4</a:t>
            </a:r>
            <a:r>
              <a:rPr lang="pl-PL" sz="3100" strike="noStrike" spc="-1" dirty="0">
                <a:solidFill>
                  <a:srgbClr val="000000"/>
                </a:solidFill>
                <a:uFill>
                  <a:solidFill>
                    <a:srgbClr val="FFFFFF"/>
                  </a:solidFill>
                </a:uFill>
                <a:latin typeface="Calibri"/>
              </a:rPr>
              <a:t>
</a:t>
            </a:r>
            <a:r>
              <a:rPr lang="pl-PL" sz="3000" b="1" strike="noStrike" spc="-1" dirty="0">
                <a:solidFill>
                  <a:srgbClr val="000000"/>
                </a:solidFill>
                <a:uFill>
                  <a:solidFill>
                    <a:srgbClr val="FFFFFF"/>
                  </a:solidFill>
                </a:uFill>
                <a:latin typeface="Calibri"/>
              </a:rPr>
              <a:t>Wpływ realizacji projektu na realizację wartości docelowej wskaźników monitoringu realizacji celów Strategii ZIT AJ wynikających z Porozumienia </a:t>
            </a:r>
            <a:r>
              <a:rPr lang="pl-PL" sz="2200" b="1" strike="noStrike" spc="-1" dirty="0">
                <a:solidFill>
                  <a:srgbClr val="000000"/>
                </a:solidFill>
                <a:uFill>
                  <a:solidFill>
                    <a:srgbClr val="FFFFFF"/>
                  </a:solidFill>
                </a:uFill>
                <a:latin typeface="Calibri"/>
              </a:rPr>
              <a:t>
</a:t>
            </a:r>
            <a:r>
              <a:rPr lang="pl-PL" sz="2200" strike="noStrike" spc="-1" dirty="0">
                <a:solidFill>
                  <a:srgbClr val="000000"/>
                </a:solidFill>
                <a:uFill>
                  <a:solidFill>
                    <a:srgbClr val="FFFFFF"/>
                  </a:solidFill>
                </a:uFill>
                <a:latin typeface="Calibri"/>
              </a:rPr>
              <a:t>
</a:t>
            </a:r>
            <a:endParaRPr dirty="0"/>
          </a:p>
        </p:txBody>
      </p:sp>
      <p:sp>
        <p:nvSpPr>
          <p:cNvPr id="367" name="CustomShape 2"/>
          <p:cNvSpPr/>
          <p:nvPr/>
        </p:nvSpPr>
        <p:spPr>
          <a:xfrm>
            <a:off x="360" y="3366967"/>
            <a:ext cx="9143640" cy="20408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74760" rIns="709560" bIns="128160"/>
          <a:lstStyle/>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a:p>
        </p:txBody>
      </p:sp>
      <p:sp>
        <p:nvSpPr>
          <p:cNvPr id="368" name="CustomShape 3"/>
          <p:cNvSpPr/>
          <p:nvPr/>
        </p:nvSpPr>
        <p:spPr>
          <a:xfrm>
            <a:off x="457200" y="3196754"/>
            <a:ext cx="6400440" cy="5310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25920" rIns="241920" bIns="25920" anchor="ctr"/>
          <a:lstStyle/>
          <a:p>
            <a:pPr>
              <a:lnSpc>
                <a:spcPct val="90000"/>
              </a:lnSpc>
            </a:pPr>
            <a:r>
              <a:rPr lang="pl-PL" sz="3200" b="1" strike="noStrike" spc="-1" dirty="0">
                <a:solidFill>
                  <a:srgbClr val="FFFFFF"/>
                </a:solidFill>
                <a:uFill>
                  <a:solidFill>
                    <a:srgbClr val="FFFFFF"/>
                  </a:solidFill>
                </a:uFill>
                <a:latin typeface="Calibri"/>
              </a:rPr>
              <a:t>Definicja kryterium </a:t>
            </a:r>
            <a:endParaRPr dirty="0"/>
          </a:p>
        </p:txBody>
      </p:sp>
      <p:sp>
        <p:nvSpPr>
          <p:cNvPr id="369" name="CustomShape 4"/>
          <p:cNvSpPr/>
          <p:nvPr/>
        </p:nvSpPr>
        <p:spPr>
          <a:xfrm>
            <a:off x="0" y="5578020"/>
            <a:ext cx="9143640" cy="104868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74760" rIns="709560" bIns="128160"/>
          <a:lstStyle/>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Kryterium punktowe</a:t>
            </a:r>
            <a:endParaRPr/>
          </a:p>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skala punktowa od 0 do 20</a:t>
            </a:r>
            <a:endParaRPr/>
          </a:p>
        </p:txBody>
      </p:sp>
      <p:sp>
        <p:nvSpPr>
          <p:cNvPr id="370" name="CustomShape 5"/>
          <p:cNvSpPr/>
          <p:nvPr/>
        </p:nvSpPr>
        <p:spPr>
          <a:xfrm>
            <a:off x="457200" y="5426895"/>
            <a:ext cx="6400440" cy="5310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25920" rIns="241920" bIns="25920" anchor="ctr"/>
          <a:lstStyle/>
          <a:p>
            <a:pPr>
              <a:lnSpc>
                <a:spcPct val="90000"/>
              </a:lnSpc>
            </a:pPr>
            <a:r>
              <a:rPr lang="pl-PL" sz="2400" b="1" strike="noStrike" spc="-1" dirty="0">
                <a:solidFill>
                  <a:srgbClr val="FFFFFF"/>
                </a:solidFill>
                <a:uFill>
                  <a:solidFill>
                    <a:srgbClr val="FFFFFF"/>
                  </a:solidFill>
                </a:uFill>
                <a:latin typeface="Calibri"/>
              </a:rPr>
              <a:t>Opis znaczenia kryterium </a:t>
            </a:r>
            <a:endParaRPr dirty="0"/>
          </a:p>
        </p:txBody>
      </p:sp>
      <p:pic>
        <p:nvPicPr>
          <p:cNvPr id="371"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2" name="TextShape 1"/>
          <p:cNvSpPr txBox="1"/>
          <p:nvPr/>
        </p:nvSpPr>
        <p:spPr>
          <a:xfrm>
            <a:off x="457200" y="1600200"/>
            <a:ext cx="8229240" cy="4525560"/>
          </a:xfrm>
          <a:prstGeom prst="rect">
            <a:avLst/>
          </a:prstGeom>
          <a:noFill/>
          <a:ln>
            <a:noFill/>
          </a:ln>
        </p:spPr>
        <p:txBody>
          <a:bodyPr/>
          <a:lstStyle/>
          <a:p>
            <a:pPr marL="743040" indent="-285480" algn="ctr"/>
            <a:endParaRPr/>
          </a:p>
          <a:p>
            <a:pPr marL="343080" indent="-342720" algn="ctr">
              <a:lnSpc>
                <a:spcPct val="100000"/>
              </a:lnSpc>
            </a:pPr>
            <a:endParaRPr/>
          </a:p>
        </p:txBody>
      </p:sp>
      <p:pic>
        <p:nvPicPr>
          <p:cNvPr id="373" name="Obraz 3"/>
          <p:cNvPicPr/>
          <p:nvPr/>
        </p:nvPicPr>
        <p:blipFill>
          <a:blip r:embed="rId3"/>
          <a:stretch/>
        </p:blipFill>
        <p:spPr>
          <a:xfrm>
            <a:off x="4788000" y="260640"/>
            <a:ext cx="4355640" cy="436320"/>
          </a:xfrm>
          <a:prstGeom prst="rect">
            <a:avLst/>
          </a:prstGeom>
          <a:ln>
            <a:noFill/>
          </a:ln>
        </p:spPr>
      </p:pic>
      <p:sp>
        <p:nvSpPr>
          <p:cNvPr id="374" name="CustomShape 2"/>
          <p:cNvSpPr/>
          <p:nvPr/>
        </p:nvSpPr>
        <p:spPr>
          <a:xfrm>
            <a:off x="535320" y="1052640"/>
            <a:ext cx="756036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p:txBody>
      </p:sp>
      <p:graphicFrame>
        <p:nvGraphicFramePr>
          <p:cNvPr id="375" name="Table 3"/>
          <p:cNvGraphicFramePr/>
          <p:nvPr>
            <p:extLst>
              <p:ext uri="{D42A27DB-BD31-4B8C-83A1-F6EECF244321}">
                <p14:modId xmlns:p14="http://schemas.microsoft.com/office/powerpoint/2010/main" val="2116078405"/>
              </p:ext>
            </p:extLst>
          </p:nvPr>
        </p:nvGraphicFramePr>
        <p:xfrm>
          <a:off x="-360" y="974980"/>
          <a:ext cx="9144000" cy="5994041"/>
        </p:xfrm>
        <a:graphic>
          <a:graphicData uri="http://schemas.openxmlformats.org/drawingml/2006/table">
            <a:tbl>
              <a:tblPr/>
              <a:tblGrid>
                <a:gridCol w="2429235"/>
                <a:gridCol w="3486150"/>
                <a:gridCol w="3228615"/>
              </a:tblGrid>
              <a:tr h="1384421">
                <a:tc>
                  <a:txBody>
                    <a:bodyPr/>
                    <a:lstStyle/>
                    <a:p>
                      <a:pPr algn="ctr">
                        <a:lnSpc>
                          <a:spcPct val="250000"/>
                        </a:lnSpc>
                      </a:pPr>
                      <a:endParaRPr sz="1600" dirty="0"/>
                    </a:p>
                    <a:p>
                      <a:pPr algn="ctr">
                        <a:lnSpc>
                          <a:spcPct val="100000"/>
                        </a:lnSpc>
                      </a:pPr>
                      <a:r>
                        <a:rPr lang="pl-PL" sz="1600" b="1" strike="noStrike" spc="-1" dirty="0" smtClean="0">
                          <a:solidFill>
                            <a:srgbClr val="FFFFFF"/>
                          </a:solidFill>
                          <a:uFill>
                            <a:solidFill>
                              <a:srgbClr val="FFFFFF"/>
                            </a:solidFill>
                          </a:uFill>
                          <a:latin typeface="Calibri"/>
                        </a:rPr>
                        <a:t>Wyszczególnienie</a:t>
                      </a:r>
                      <a:endParaRPr sz="16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marL="0" algn="ctr" defTabSz="914400" rtl="0" eaLnBrk="1" latinLnBrk="0" hangingPunct="1">
                        <a:lnSpc>
                          <a:spcPct val="100000"/>
                        </a:lnSpc>
                      </a:pPr>
                      <a:r>
                        <a:rPr lang="pl-PL" sz="1600" b="1" strike="noStrike" kern="0" spc="-1" baseline="0" dirty="0" smtClean="0">
                          <a:solidFill>
                            <a:srgbClr val="FFFFFF"/>
                          </a:solidFill>
                          <a:uFill>
                            <a:solidFill>
                              <a:srgbClr val="FFFFFF"/>
                            </a:solidFill>
                          </a:uFill>
                          <a:latin typeface="Calibri"/>
                          <a:ea typeface="+mn-ea"/>
                          <a:cs typeface="+mn-cs"/>
                        </a:rPr>
                        <a:t>Liczba osób zagrożonych </a:t>
                      </a:r>
                      <a:r>
                        <a:rPr lang="pl-PL" sz="1600" b="1" strike="noStrike" kern="1200" spc="-1" dirty="0" smtClean="0">
                          <a:solidFill>
                            <a:srgbClr val="FFFFFF"/>
                          </a:solidFill>
                          <a:uFill>
                            <a:solidFill>
                              <a:srgbClr val="FFFFFF"/>
                            </a:solidFill>
                          </a:uFill>
                          <a:latin typeface="Calibri"/>
                          <a:ea typeface="+mn-ea"/>
                          <a:cs typeface="+mn-cs"/>
                        </a:rPr>
                        <a:t>ubóstwem lub wykluczeniem społecznym objętych usługami </a:t>
                      </a:r>
                    </a:p>
                    <a:p>
                      <a:pPr marL="0" algn="ctr" defTabSz="914400" rtl="0" eaLnBrk="1" latinLnBrk="0" hangingPunct="1">
                        <a:lnSpc>
                          <a:spcPct val="100000"/>
                        </a:lnSpc>
                      </a:pPr>
                      <a:r>
                        <a:rPr lang="pl-PL" sz="1600" b="1" strike="noStrike" kern="1200" spc="-1" dirty="0" smtClean="0">
                          <a:solidFill>
                            <a:srgbClr val="FFFFFF"/>
                          </a:solidFill>
                          <a:uFill>
                            <a:solidFill>
                              <a:srgbClr val="FFFFFF"/>
                            </a:solidFill>
                          </a:uFill>
                          <a:latin typeface="Calibri"/>
                          <a:ea typeface="+mn-ea"/>
                          <a:cs typeface="+mn-cs"/>
                        </a:rPr>
                        <a:t>społecznymi świadczonymi w interesie ogólnym w programie</a:t>
                      </a:r>
                      <a:r>
                        <a:rPr lang="pl-PL" sz="1600" b="1" strike="noStrike" spc="-1" dirty="0">
                          <a:solidFill>
                            <a:srgbClr val="FFFFFF"/>
                          </a:solidFill>
                          <a:uFill>
                            <a:solidFill>
                              <a:srgbClr val="FFFFFF"/>
                            </a:solidFill>
                          </a:uFill>
                          <a:latin typeface="Calibri"/>
                        </a:rPr>
                        <a:t> </a:t>
                      </a:r>
                      <a:endParaRPr sz="16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pl-PL" sz="1600" b="1" strike="noStrike" spc="-1" dirty="0" smtClean="0">
                          <a:solidFill>
                            <a:srgbClr val="FFFFFF"/>
                          </a:solidFill>
                          <a:uFill>
                            <a:solidFill>
                              <a:srgbClr val="FFFFFF"/>
                            </a:solidFill>
                          </a:uFill>
                          <a:latin typeface="Calibri"/>
                        </a:rPr>
                        <a:t> </a:t>
                      </a:r>
                      <a:r>
                        <a:rPr lang="pl-PL" sz="1600" b="1" strike="noStrike" kern="1200" spc="-1" dirty="0" smtClean="0">
                          <a:solidFill>
                            <a:srgbClr val="FFFFFF"/>
                          </a:solidFill>
                          <a:uFill>
                            <a:solidFill>
                              <a:srgbClr val="FFFFFF"/>
                            </a:solidFill>
                          </a:uFill>
                          <a:latin typeface="Calibri"/>
                          <a:ea typeface="+mn-ea"/>
                          <a:cs typeface="+mn-cs"/>
                        </a:rPr>
                        <a:t>Liczba wspartych w </a:t>
                      </a:r>
                    </a:p>
                    <a:p>
                      <a:pPr marL="0" algn="ctr" defTabSz="914400" rtl="0" eaLnBrk="1" latinLnBrk="0" hangingPunct="1">
                        <a:lnSpc>
                          <a:spcPct val="100000"/>
                        </a:lnSpc>
                      </a:pPr>
                      <a:r>
                        <a:rPr lang="pl-PL" sz="1600" b="1" strike="noStrike" kern="1200" spc="-1" dirty="0" smtClean="0">
                          <a:solidFill>
                            <a:srgbClr val="FFFFFF"/>
                          </a:solidFill>
                          <a:uFill>
                            <a:solidFill>
                              <a:srgbClr val="FFFFFF"/>
                            </a:solidFill>
                          </a:uFill>
                          <a:latin typeface="Calibri"/>
                          <a:ea typeface="+mn-ea"/>
                          <a:cs typeface="+mn-cs"/>
                        </a:rPr>
                        <a:t>programie miejsc </a:t>
                      </a:r>
                    </a:p>
                    <a:p>
                      <a:pPr marL="0" algn="ctr" defTabSz="914400" rtl="0" eaLnBrk="1" latinLnBrk="0" hangingPunct="1">
                        <a:lnSpc>
                          <a:spcPct val="100000"/>
                        </a:lnSpc>
                      </a:pPr>
                      <a:r>
                        <a:rPr lang="pl-PL" sz="1600" b="1" strike="noStrike" kern="1200" spc="-1" dirty="0" smtClean="0">
                          <a:solidFill>
                            <a:srgbClr val="FFFFFF"/>
                          </a:solidFill>
                          <a:uFill>
                            <a:solidFill>
                              <a:srgbClr val="FFFFFF"/>
                            </a:solidFill>
                          </a:uFill>
                          <a:latin typeface="Calibri"/>
                          <a:ea typeface="+mn-ea"/>
                          <a:cs typeface="+mn-cs"/>
                        </a:rPr>
                        <a:t>świadczenia usług społecznych, istniejących </a:t>
                      </a:r>
                    </a:p>
                    <a:p>
                      <a:pPr marL="0" algn="ctr" defTabSz="914400" rtl="0" eaLnBrk="1" latinLnBrk="0" hangingPunct="1">
                        <a:lnSpc>
                          <a:spcPct val="100000"/>
                        </a:lnSpc>
                      </a:pPr>
                      <a:r>
                        <a:rPr lang="pl-PL" sz="1600" b="1" strike="noStrike" kern="1200" spc="-1" dirty="0" smtClean="0">
                          <a:solidFill>
                            <a:srgbClr val="FFFFFF"/>
                          </a:solidFill>
                          <a:uFill>
                            <a:solidFill>
                              <a:srgbClr val="FFFFFF"/>
                            </a:solidFill>
                          </a:uFill>
                          <a:latin typeface="Calibri"/>
                          <a:ea typeface="+mn-ea"/>
                          <a:cs typeface="+mn-cs"/>
                        </a:rPr>
                        <a:t>po zakończeniu projektu</a:t>
                      </a:r>
                    </a:p>
                    <a:p>
                      <a:pPr algn="ctr">
                        <a:lnSpc>
                          <a:spcPts val="564"/>
                        </a:lnSpc>
                      </a:pPr>
                      <a:r>
                        <a:rPr lang="pl-PL" sz="1600" b="1" strike="noStrike" spc="-1" dirty="0">
                          <a:solidFill>
                            <a:srgbClr val="FFFFFF"/>
                          </a:solidFill>
                          <a:uFill>
                            <a:solidFill>
                              <a:srgbClr val="FFFFFF"/>
                            </a:solidFill>
                          </a:uFill>
                          <a:latin typeface="Calibri"/>
                        </a:rPr>
                        <a:t> </a:t>
                      </a:r>
                      <a:endParaRPr sz="16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05215">
                <a:tc>
                  <a:txBody>
                    <a:bodyPr/>
                    <a:lstStyle/>
                    <a:p>
                      <a:pPr>
                        <a:lnSpc>
                          <a:spcPct val="100000"/>
                        </a:lnSpc>
                      </a:pPr>
                      <a:endParaRPr lang="pl-PL" sz="10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0 </a:t>
                      </a:r>
                      <a:r>
                        <a:rPr lang="pl-PL" sz="1400" b="1" strike="noStrike" spc="-1" dirty="0">
                          <a:solidFill>
                            <a:srgbClr val="FFFFFF"/>
                          </a:solidFill>
                          <a:uFill>
                            <a:solidFill>
                              <a:srgbClr val="FFFFFF"/>
                            </a:solidFill>
                          </a:uFill>
                          <a:latin typeface="Calibri"/>
                        </a:rPr>
                        <a:t>(brak wpływu i </a:t>
                      </a:r>
                      <a:endParaRPr lang="pl-PL" sz="14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wpływ </a:t>
                      </a:r>
                      <a:r>
                        <a:rPr lang="pl-PL" sz="1400" b="1" strike="noStrike" spc="-1" dirty="0">
                          <a:solidFill>
                            <a:srgbClr val="FFFFFF"/>
                          </a:solidFill>
                          <a:uFill>
                            <a:solidFill>
                              <a:srgbClr val="FFFFFF"/>
                            </a:solidFill>
                          </a:uFill>
                          <a:latin typeface="Calibri"/>
                        </a:rPr>
                        <a:t>nieznaczący)</a:t>
                      </a:r>
                      <a:endParaRPr sz="1400" dirty="0"/>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(wyrażona liczbowo lub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 wskazana w Regulaminie konkursu</a:t>
                      </a:r>
                      <a:r>
                        <a:rPr lang="pl-PL" sz="1400" b="1" strike="noStrike" kern="1200" spc="-1" dirty="0" smtClean="0">
                          <a:solidFill>
                            <a:schemeClr val="tx1"/>
                          </a:solidFill>
                          <a:uFill>
                            <a:solidFill>
                              <a:srgbClr val="FFFFFF"/>
                            </a:solidFill>
                          </a:uFill>
                          <a:latin typeface="Calibri"/>
                          <a:ea typeface="+mn-ea"/>
                          <a:cs typeface="+mn-cs"/>
                        </a:rPr>
                        <a:t> </a:t>
                      </a: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1" strike="noStrike" kern="1200" spc="-1" dirty="0" smtClean="0">
                          <a:solidFill>
                            <a:schemeClr val="tx1"/>
                          </a:solidFill>
                          <a:uFill>
                            <a:solidFill>
                              <a:srgbClr val="FFFFFF"/>
                            </a:solidFill>
                          </a:uFill>
                          <a:latin typeface="Calibri"/>
                          <a:ea typeface="+mn-ea"/>
                          <a:cs typeface="+mn-cs"/>
                        </a:rPr>
                        <a:t>do 17 osób</a:t>
                      </a:r>
                      <a:endParaRPr sz="14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marL="0" algn="l"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wskazana w Regulaminie konkursu</a:t>
                      </a:r>
                      <a:r>
                        <a:rPr lang="pl-PL" sz="1400" b="0" strike="noStrike" kern="1200" spc="-1" baseline="0" dirty="0" smtClean="0">
                          <a:solidFill>
                            <a:schemeClr val="tx1"/>
                          </a:solidFill>
                          <a:uFill>
                            <a:solidFill>
                              <a:srgbClr val="FFFFFF"/>
                            </a:solidFill>
                          </a:uFill>
                          <a:latin typeface="Calibri"/>
                          <a:ea typeface="+mn-ea"/>
                          <a:cs typeface="+mn-cs"/>
                        </a:rPr>
                        <a:t> </a:t>
                      </a:r>
                    </a:p>
                    <a:p>
                      <a:pPr marL="0" algn="ctr" defTabSz="914400" rtl="0" eaLnBrk="1" latinLnBrk="0" hangingPunct="1">
                        <a:lnSpc>
                          <a:spcPts val="564"/>
                        </a:lnSpc>
                      </a:pPr>
                      <a:endParaRPr lang="pl-PL" sz="1400" b="0" strike="noStrike" kern="1200" spc="-1" baseline="0"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1" strike="noStrike" kern="1200" spc="-1" dirty="0" smtClean="0">
                          <a:solidFill>
                            <a:schemeClr val="tx1"/>
                          </a:solidFill>
                          <a:uFill>
                            <a:solidFill>
                              <a:srgbClr val="FFFFFF"/>
                            </a:solidFill>
                          </a:uFill>
                          <a:latin typeface="Calibri"/>
                          <a:ea typeface="+mn-ea"/>
                          <a:cs typeface="+mn-cs"/>
                        </a:rPr>
                        <a:t>0</a:t>
                      </a: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803713">
                <a:tc>
                  <a:txBody>
                    <a:bodyPr/>
                    <a:lstStyle/>
                    <a:p>
                      <a:pPr>
                        <a:lnSpc>
                          <a:spcPct val="100000"/>
                        </a:lnSpc>
                      </a:pPr>
                      <a:r>
                        <a:rPr lang="pl-PL" sz="1400" b="1" strike="noStrike" spc="-1" dirty="0" smtClean="0">
                          <a:solidFill>
                            <a:srgbClr val="FFFFFF"/>
                          </a:solidFill>
                          <a:uFill>
                            <a:solidFill>
                              <a:srgbClr val="FFFFFF"/>
                            </a:solidFill>
                          </a:uFill>
                          <a:latin typeface="Calibri"/>
                        </a:rPr>
                        <a:t>25</a:t>
                      </a:r>
                      <a:r>
                        <a:rPr lang="pl-PL" sz="1400" b="1" strike="noStrike" spc="-1" dirty="0">
                          <a:solidFill>
                            <a:srgbClr val="FFFFFF"/>
                          </a:solidFill>
                          <a:uFill>
                            <a:solidFill>
                              <a:srgbClr val="FFFFFF"/>
                            </a:solidFill>
                          </a:uFill>
                          <a:latin typeface="Calibri"/>
                        </a:rPr>
                        <a:t>% maksymalnej </a:t>
                      </a:r>
                      <a:endParaRPr lang="pl-PL" sz="14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oceny (</a:t>
                      </a:r>
                      <a:r>
                        <a:rPr lang="pl-PL" sz="1400" b="1" strike="noStrike" spc="-1" dirty="0">
                          <a:solidFill>
                            <a:srgbClr val="FFFFFF"/>
                          </a:solidFill>
                          <a:uFill>
                            <a:solidFill>
                              <a:srgbClr val="FFFFFF"/>
                            </a:solidFill>
                          </a:uFill>
                          <a:latin typeface="Calibri"/>
                        </a:rPr>
                        <a:t>niski wpływ)</a:t>
                      </a:r>
                      <a:endParaRPr sz="1400"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wskazana w Regulaminie konkursu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1" strike="noStrike" kern="1200" spc="-1" dirty="0" smtClean="0">
                          <a:solidFill>
                            <a:schemeClr val="tx1"/>
                          </a:solidFill>
                          <a:uFill>
                            <a:solidFill>
                              <a:srgbClr val="FFFFFF"/>
                            </a:solidFill>
                          </a:uFill>
                          <a:latin typeface="Calibri"/>
                          <a:ea typeface="+mn-ea"/>
                          <a:cs typeface="+mn-cs"/>
                        </a:rPr>
                        <a:t>od 18 do 30 osób</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wskazana w Regulaminie konkursu</a:t>
                      </a:r>
                      <a:endParaRPr lang="pl-PL" sz="1400" b="0" strike="noStrike" kern="1200" spc="-1" baseline="0"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baseline="0"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baseline="0"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1" strike="noStrike" kern="1200" spc="-1" baseline="0" dirty="0" smtClean="0">
                          <a:solidFill>
                            <a:schemeClr val="tx1"/>
                          </a:solidFill>
                          <a:uFill>
                            <a:solidFill>
                              <a:srgbClr val="FFFFFF"/>
                            </a:solidFill>
                          </a:uFill>
                          <a:latin typeface="Calibri"/>
                          <a:ea typeface="+mn-ea"/>
                          <a:cs typeface="+mn-cs"/>
                        </a:rPr>
                        <a:t>od 1 do 2</a:t>
                      </a:r>
                      <a:endParaRPr lang="pl-PL" sz="1400" b="1" strike="noStrike" kern="1200" spc="-1" dirty="0" smtClean="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03713">
                <a:tc>
                  <a:txBody>
                    <a:bodyPr/>
                    <a:lstStyle/>
                    <a:p>
                      <a:pPr>
                        <a:lnSpc>
                          <a:spcPct val="100000"/>
                        </a:lnSpc>
                      </a:pPr>
                      <a:r>
                        <a:rPr lang="pl-PL" sz="1400" b="1" strike="noStrike" spc="-1" dirty="0" smtClean="0">
                          <a:solidFill>
                            <a:srgbClr val="FFFFFF"/>
                          </a:solidFill>
                          <a:uFill>
                            <a:solidFill>
                              <a:srgbClr val="FFFFFF"/>
                            </a:solidFill>
                          </a:uFill>
                          <a:latin typeface="Calibri"/>
                        </a:rPr>
                        <a:t>50</a:t>
                      </a:r>
                      <a:r>
                        <a:rPr lang="pl-PL" sz="1400" b="1" strike="noStrike" spc="-1" dirty="0">
                          <a:solidFill>
                            <a:srgbClr val="FFFFFF"/>
                          </a:solidFill>
                          <a:uFill>
                            <a:solidFill>
                              <a:srgbClr val="FFFFFF"/>
                            </a:solidFill>
                          </a:uFill>
                          <a:latin typeface="Calibri"/>
                        </a:rPr>
                        <a:t>% maksymalnej </a:t>
                      </a:r>
                      <a:endParaRPr lang="pl-PL" sz="14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oceny (</a:t>
                      </a:r>
                      <a:r>
                        <a:rPr lang="pl-PL" sz="1400" b="1" strike="noStrike" spc="-1" dirty="0">
                          <a:solidFill>
                            <a:srgbClr val="FFFFFF"/>
                          </a:solidFill>
                          <a:uFill>
                            <a:solidFill>
                              <a:srgbClr val="FFFFFF"/>
                            </a:solidFill>
                          </a:uFill>
                          <a:latin typeface="Calibri"/>
                        </a:rPr>
                        <a:t>średni wpływ)</a:t>
                      </a:r>
                      <a:endParaRPr sz="1400"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wskazana w Regulaminie konkursu</a:t>
                      </a:r>
                      <a:r>
                        <a:rPr lang="pl-PL" sz="1400" b="1" strike="noStrike" kern="1200" spc="-1" dirty="0" smtClean="0">
                          <a:solidFill>
                            <a:schemeClr val="tx1"/>
                          </a:solidFill>
                          <a:uFill>
                            <a:solidFill>
                              <a:srgbClr val="FFFFFF"/>
                            </a:solidFill>
                          </a:uFill>
                          <a:latin typeface="Calibri"/>
                          <a:ea typeface="+mn-ea"/>
                          <a:cs typeface="+mn-cs"/>
                        </a:rPr>
                        <a:t> </a:t>
                      </a: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1" strike="noStrike" kern="1200" spc="-1" dirty="0" smtClean="0">
                          <a:solidFill>
                            <a:schemeClr val="tx1"/>
                          </a:solidFill>
                          <a:uFill>
                            <a:solidFill>
                              <a:srgbClr val="FFFFFF"/>
                            </a:solidFill>
                          </a:uFill>
                          <a:latin typeface="Calibri"/>
                          <a:ea typeface="+mn-ea"/>
                          <a:cs typeface="+mn-cs"/>
                        </a:rPr>
                        <a:t>od 31</a:t>
                      </a:r>
                      <a:r>
                        <a:rPr lang="pl-PL" sz="1400" b="1" strike="noStrike" kern="1200" spc="-1" baseline="0" dirty="0" smtClean="0">
                          <a:solidFill>
                            <a:schemeClr val="tx1"/>
                          </a:solidFill>
                          <a:uFill>
                            <a:solidFill>
                              <a:srgbClr val="FFFFFF"/>
                            </a:solidFill>
                          </a:uFill>
                          <a:latin typeface="Calibri"/>
                          <a:ea typeface="+mn-ea"/>
                          <a:cs typeface="+mn-cs"/>
                        </a:rPr>
                        <a:t> </a:t>
                      </a:r>
                      <a:r>
                        <a:rPr lang="pl-PL" sz="1400" b="1" strike="noStrike" kern="1200" spc="-1" dirty="0" smtClean="0">
                          <a:solidFill>
                            <a:schemeClr val="tx1"/>
                          </a:solidFill>
                          <a:uFill>
                            <a:solidFill>
                              <a:srgbClr val="FFFFFF"/>
                            </a:solidFill>
                          </a:uFill>
                          <a:latin typeface="Calibri"/>
                          <a:ea typeface="+mn-ea"/>
                          <a:cs typeface="+mn-cs"/>
                        </a:rPr>
                        <a:t>do 40</a:t>
                      </a:r>
                      <a:r>
                        <a:rPr lang="pl-PL" sz="1400" b="1" strike="noStrike" kern="1200" spc="-1" baseline="0" dirty="0" smtClean="0">
                          <a:solidFill>
                            <a:schemeClr val="tx1"/>
                          </a:solidFill>
                          <a:uFill>
                            <a:solidFill>
                              <a:srgbClr val="FFFFFF"/>
                            </a:solidFill>
                          </a:uFill>
                          <a:latin typeface="Calibri"/>
                          <a:ea typeface="+mn-ea"/>
                          <a:cs typeface="+mn-cs"/>
                        </a:rPr>
                        <a:t> </a:t>
                      </a:r>
                      <a:r>
                        <a:rPr lang="pl-PL" sz="1400" b="1" strike="noStrike" kern="1200" spc="-1" dirty="0" smtClean="0">
                          <a:solidFill>
                            <a:schemeClr val="tx1"/>
                          </a:solidFill>
                          <a:uFill>
                            <a:solidFill>
                              <a:srgbClr val="FFFFFF"/>
                            </a:solidFill>
                          </a:uFill>
                          <a:latin typeface="Calibri"/>
                          <a:ea typeface="+mn-ea"/>
                          <a:cs typeface="+mn-cs"/>
                        </a:rPr>
                        <a:t>osób</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4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0" strike="noStrike" kern="1200" spc="-1" dirty="0" smtClean="0">
                          <a:solidFill>
                            <a:schemeClr val="tx1"/>
                          </a:solidFill>
                          <a:uFill>
                            <a:solidFill>
                              <a:srgbClr val="FFFFFF"/>
                            </a:solidFill>
                          </a:uFill>
                          <a:latin typeface="Calibri"/>
                          <a:ea typeface="+mn-ea"/>
                          <a:cs typeface="+mn-cs"/>
                        </a:rPr>
                        <a:t>wskazana w Regulaminie</a:t>
                      </a:r>
                      <a:r>
                        <a:rPr lang="pl-PL" sz="1400" b="1" strike="noStrike" kern="1200" spc="-1" dirty="0" smtClean="0">
                          <a:solidFill>
                            <a:schemeClr val="tx1"/>
                          </a:solidFill>
                          <a:uFill>
                            <a:solidFill>
                              <a:srgbClr val="FFFFFF"/>
                            </a:solidFill>
                          </a:uFill>
                          <a:latin typeface="Calibri"/>
                          <a:ea typeface="+mn-ea"/>
                          <a:cs typeface="+mn-cs"/>
                        </a:rPr>
                        <a:t> </a:t>
                      </a:r>
                      <a:r>
                        <a:rPr lang="pl-PL" sz="1400" b="0" strike="noStrike" kern="1200" spc="-1" dirty="0" smtClean="0">
                          <a:solidFill>
                            <a:schemeClr val="tx1"/>
                          </a:solidFill>
                          <a:uFill>
                            <a:solidFill>
                              <a:srgbClr val="FFFFFF"/>
                            </a:solidFill>
                          </a:uFill>
                          <a:latin typeface="Calibri"/>
                          <a:ea typeface="+mn-ea"/>
                          <a:cs typeface="+mn-cs"/>
                        </a:rPr>
                        <a:t>konkursu</a:t>
                      </a:r>
                      <a:r>
                        <a:rPr lang="pl-PL" sz="1400" b="1" strike="noStrike" kern="1200" spc="-1" baseline="0" dirty="0" smtClean="0">
                          <a:solidFill>
                            <a:schemeClr val="tx1"/>
                          </a:solidFill>
                          <a:uFill>
                            <a:solidFill>
                              <a:srgbClr val="FFFFFF"/>
                            </a:solidFill>
                          </a:uFill>
                          <a:latin typeface="Calibri"/>
                          <a:ea typeface="+mn-ea"/>
                          <a:cs typeface="+mn-cs"/>
                        </a:rPr>
                        <a:t> </a:t>
                      </a:r>
                    </a:p>
                    <a:p>
                      <a:pPr marL="0" algn="ctr" defTabSz="914400" rtl="0" eaLnBrk="1" latinLnBrk="0" hangingPunct="1">
                        <a:lnSpc>
                          <a:spcPts val="564"/>
                        </a:lnSpc>
                      </a:pPr>
                      <a:endParaRPr lang="pl-PL" sz="1400" b="1" strike="noStrike" kern="1200" spc="-1" baseline="0"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400" b="1" strike="noStrike" kern="1200" spc="-1" dirty="0" smtClean="0">
                          <a:solidFill>
                            <a:schemeClr val="tx1"/>
                          </a:solidFill>
                          <a:uFill>
                            <a:solidFill>
                              <a:srgbClr val="FFFFFF"/>
                            </a:solidFill>
                          </a:uFill>
                          <a:latin typeface="Calibri"/>
                          <a:ea typeface="+mn-ea"/>
                          <a:cs typeface="+mn-cs"/>
                        </a:rPr>
                        <a:t>od </a:t>
                      </a:r>
                      <a:r>
                        <a:rPr lang="pl-PL" sz="1400" b="1" strike="noStrike" kern="1200" spc="-1" baseline="0" dirty="0" smtClean="0">
                          <a:solidFill>
                            <a:schemeClr val="tx1"/>
                          </a:solidFill>
                          <a:uFill>
                            <a:solidFill>
                              <a:srgbClr val="FFFFFF"/>
                            </a:solidFill>
                          </a:uFill>
                          <a:latin typeface="Calibri"/>
                          <a:ea typeface="+mn-ea"/>
                          <a:cs typeface="+mn-cs"/>
                        </a:rPr>
                        <a:t> 3 </a:t>
                      </a:r>
                      <a:r>
                        <a:rPr lang="pl-PL" sz="1400" b="1" strike="noStrike" kern="1200" spc="-1" dirty="0" smtClean="0">
                          <a:solidFill>
                            <a:schemeClr val="tx1"/>
                          </a:solidFill>
                          <a:uFill>
                            <a:solidFill>
                              <a:srgbClr val="FFFFFF"/>
                            </a:solidFill>
                          </a:uFill>
                          <a:latin typeface="Calibri"/>
                          <a:ea typeface="+mn-ea"/>
                          <a:cs typeface="+mn-cs"/>
                        </a:rPr>
                        <a:t>do 5</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943232">
                <a:tc>
                  <a:txBody>
                    <a:bodyPr/>
                    <a:lstStyle/>
                    <a:p>
                      <a:pPr>
                        <a:lnSpc>
                          <a:spcPct val="100000"/>
                        </a:lnSpc>
                      </a:pPr>
                      <a:endParaRPr lang="pl-PL" sz="14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100</a:t>
                      </a:r>
                      <a:r>
                        <a:rPr lang="pl-PL" sz="1400" b="1" strike="noStrike" spc="-1" dirty="0">
                          <a:solidFill>
                            <a:srgbClr val="FFFFFF"/>
                          </a:solidFill>
                          <a:uFill>
                            <a:solidFill>
                              <a:srgbClr val="FFFFFF"/>
                            </a:solidFill>
                          </a:uFill>
                          <a:latin typeface="Calibri"/>
                        </a:rPr>
                        <a:t>% maksymalnej </a:t>
                      </a:r>
                      <a:endParaRPr lang="pl-PL" sz="14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oceny </a:t>
                      </a:r>
                      <a:r>
                        <a:rPr lang="pl-PL" sz="1400" b="1" strike="noStrike" spc="-1" dirty="0">
                          <a:solidFill>
                            <a:srgbClr val="FFFFFF"/>
                          </a:solidFill>
                          <a:uFill>
                            <a:solidFill>
                              <a:srgbClr val="FFFFFF"/>
                            </a:solidFill>
                          </a:uFill>
                          <a:latin typeface="Calibri"/>
                        </a:rPr>
                        <a:t>(wysoki </a:t>
                      </a:r>
                      <a:r>
                        <a:rPr lang="pl-PL" sz="1400" b="1" strike="noStrike" spc="-1" dirty="0" smtClean="0">
                          <a:solidFill>
                            <a:srgbClr val="FFFFFF"/>
                          </a:solidFill>
                          <a:uFill>
                            <a:solidFill>
                              <a:srgbClr val="FFFFFF"/>
                            </a:solidFill>
                          </a:uFill>
                          <a:latin typeface="Calibri"/>
                        </a:rPr>
                        <a:t>wpływ</a:t>
                      </a:r>
                      <a:r>
                        <a:rPr lang="pl-PL" sz="1400" b="1" strike="noStrike" spc="-1" dirty="0">
                          <a:solidFill>
                            <a:srgbClr val="FFFFFF"/>
                          </a:solidFill>
                          <a:uFill>
                            <a:solidFill>
                              <a:srgbClr val="FFFFFF"/>
                            </a:solidFill>
                          </a:uFill>
                          <a:latin typeface="Calibri"/>
                        </a:rPr>
                        <a:t>)</a:t>
                      </a:r>
                      <a:endParaRPr sz="1400"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r>
                        <a:rPr lang="pl-PL" sz="1400" b="0" strike="noStrike" kern="1200" spc="-1" dirty="0" smtClean="0">
                          <a:solidFill>
                            <a:schemeClr val="tx1"/>
                          </a:solidFill>
                          <a:uFill>
                            <a:solidFill>
                              <a:srgbClr val="FFFFFF"/>
                            </a:solidFill>
                          </a:uFill>
                          <a:latin typeface="Calibri"/>
                          <a:ea typeface="+mn-ea"/>
                          <a:cs typeface="+mn-cs"/>
                        </a:rPr>
                        <a:t>Wartość wskaźnika </a:t>
                      </a:r>
                    </a:p>
                    <a:p>
                      <a:pPr algn="ctr"/>
                      <a:r>
                        <a:rPr lang="pl-PL" sz="1400" b="0" strike="noStrike" kern="1200" spc="-1" dirty="0" smtClean="0">
                          <a:solidFill>
                            <a:schemeClr val="tx1"/>
                          </a:solidFill>
                          <a:uFill>
                            <a:solidFill>
                              <a:srgbClr val="FFFFFF"/>
                            </a:solidFill>
                          </a:uFill>
                          <a:latin typeface="Calibri"/>
                          <a:ea typeface="+mn-ea"/>
                          <a:cs typeface="+mn-cs"/>
                        </a:rPr>
                        <a:t>(wyrażona liczbowo lub %) </a:t>
                      </a:r>
                    </a:p>
                    <a:p>
                      <a:pPr algn="ctr"/>
                      <a:r>
                        <a:rPr lang="pl-PL" sz="1400" b="0" strike="noStrike" kern="1200" spc="-1" dirty="0" smtClean="0">
                          <a:solidFill>
                            <a:schemeClr val="tx1"/>
                          </a:solidFill>
                          <a:uFill>
                            <a:solidFill>
                              <a:srgbClr val="FFFFFF"/>
                            </a:solidFill>
                          </a:uFill>
                          <a:latin typeface="Calibri"/>
                          <a:ea typeface="+mn-ea"/>
                          <a:cs typeface="+mn-cs"/>
                        </a:rPr>
                        <a:t>wskazana w Regulaminie konkursu</a:t>
                      </a:r>
                      <a:r>
                        <a:rPr lang="pl-PL" sz="1400" b="0" strike="noStrike" kern="1200" spc="-1" baseline="0" dirty="0" smtClean="0">
                          <a:solidFill>
                            <a:schemeClr val="tx1"/>
                          </a:solidFill>
                          <a:uFill>
                            <a:solidFill>
                              <a:srgbClr val="FFFFFF"/>
                            </a:solidFill>
                          </a:uFill>
                          <a:latin typeface="Calibri"/>
                          <a:ea typeface="+mn-ea"/>
                          <a:cs typeface="+mn-cs"/>
                        </a:rPr>
                        <a:t> </a:t>
                      </a:r>
                    </a:p>
                    <a:p>
                      <a:pPr algn="ctr"/>
                      <a:r>
                        <a:rPr lang="pl-PL" sz="1400" b="1" strike="noStrike" kern="1200" spc="-1" dirty="0" smtClean="0">
                          <a:solidFill>
                            <a:schemeClr val="tx1"/>
                          </a:solidFill>
                          <a:uFill>
                            <a:solidFill>
                              <a:srgbClr val="FFFFFF"/>
                            </a:solidFill>
                          </a:uFill>
                          <a:latin typeface="Calibri"/>
                          <a:ea typeface="+mn-ea"/>
                          <a:cs typeface="+mn-cs"/>
                        </a:rPr>
                        <a:t>od 41</a:t>
                      </a:r>
                      <a:r>
                        <a:rPr lang="pl-PL" sz="1400" b="1" strike="noStrike" kern="1200" spc="-1" baseline="0" dirty="0" smtClean="0">
                          <a:solidFill>
                            <a:schemeClr val="tx1"/>
                          </a:solidFill>
                          <a:uFill>
                            <a:solidFill>
                              <a:srgbClr val="FFFFFF"/>
                            </a:solidFill>
                          </a:uFill>
                          <a:latin typeface="Calibri"/>
                          <a:ea typeface="+mn-ea"/>
                          <a:cs typeface="+mn-cs"/>
                        </a:rPr>
                        <a:t> </a:t>
                      </a:r>
                      <a:r>
                        <a:rPr lang="pl-PL" sz="1400" b="1" strike="noStrike" kern="1200" spc="-1" dirty="0" smtClean="0">
                          <a:solidFill>
                            <a:schemeClr val="tx1"/>
                          </a:solidFill>
                          <a:uFill>
                            <a:solidFill>
                              <a:srgbClr val="FFFFFF"/>
                            </a:solidFill>
                          </a:uFill>
                          <a:latin typeface="Calibri"/>
                          <a:ea typeface="+mn-ea"/>
                          <a:cs typeface="+mn-cs"/>
                        </a:rPr>
                        <a:t>osób</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r>
                        <a:rPr lang="pl-PL" sz="1400" b="0" strike="noStrike" kern="1200" spc="-1" dirty="0" smtClean="0">
                          <a:solidFill>
                            <a:schemeClr val="tx1"/>
                          </a:solidFill>
                          <a:uFill>
                            <a:solidFill>
                              <a:srgbClr val="FFFFFF"/>
                            </a:solidFill>
                          </a:uFill>
                          <a:latin typeface="Calibri"/>
                          <a:ea typeface="+mn-ea"/>
                          <a:cs typeface="+mn-cs"/>
                        </a:rPr>
                        <a:t>Wartość wskaźnika </a:t>
                      </a:r>
                    </a:p>
                    <a:p>
                      <a:pPr algn="ctr"/>
                      <a:r>
                        <a:rPr lang="pl-PL" sz="1400" b="0" strike="noStrike" kern="1200" spc="-1" dirty="0" smtClean="0">
                          <a:solidFill>
                            <a:schemeClr val="tx1"/>
                          </a:solidFill>
                          <a:uFill>
                            <a:solidFill>
                              <a:srgbClr val="FFFFFF"/>
                            </a:solidFill>
                          </a:uFill>
                          <a:latin typeface="Calibri"/>
                          <a:ea typeface="+mn-ea"/>
                          <a:cs typeface="+mn-cs"/>
                        </a:rPr>
                        <a:t>(wyrażona liczbowo lub %) wskazana w regulaminie</a:t>
                      </a:r>
                      <a:r>
                        <a:rPr lang="pl-PL" sz="1400" b="0" strike="noStrike" kern="1200" spc="-1" baseline="0" dirty="0" smtClean="0">
                          <a:solidFill>
                            <a:schemeClr val="tx1"/>
                          </a:solidFill>
                          <a:uFill>
                            <a:solidFill>
                              <a:srgbClr val="FFFFFF"/>
                            </a:solidFill>
                          </a:uFill>
                          <a:latin typeface="Calibri"/>
                          <a:ea typeface="+mn-ea"/>
                          <a:cs typeface="+mn-cs"/>
                        </a:rPr>
                        <a:t> </a:t>
                      </a:r>
                      <a:r>
                        <a:rPr lang="pl-PL" sz="1400" b="0" strike="noStrike" kern="1200" spc="-1" dirty="0" smtClean="0">
                          <a:solidFill>
                            <a:schemeClr val="tx1"/>
                          </a:solidFill>
                          <a:uFill>
                            <a:solidFill>
                              <a:srgbClr val="FFFFFF"/>
                            </a:solidFill>
                          </a:uFill>
                          <a:latin typeface="Calibri"/>
                          <a:ea typeface="+mn-ea"/>
                          <a:cs typeface="+mn-cs"/>
                        </a:rPr>
                        <a:t>konkursu</a:t>
                      </a:r>
                      <a:r>
                        <a:rPr lang="pl-PL" sz="1400" b="0" strike="noStrike" kern="1200" spc="-1" baseline="0" dirty="0" smtClean="0">
                          <a:solidFill>
                            <a:schemeClr val="tx1"/>
                          </a:solidFill>
                          <a:uFill>
                            <a:solidFill>
                              <a:srgbClr val="FFFFFF"/>
                            </a:solidFill>
                          </a:uFill>
                          <a:latin typeface="Calibri"/>
                          <a:ea typeface="+mn-ea"/>
                          <a:cs typeface="+mn-cs"/>
                        </a:rPr>
                        <a:t> </a:t>
                      </a:r>
                    </a:p>
                    <a:p>
                      <a:pPr algn="ctr"/>
                      <a:r>
                        <a:rPr lang="pl-PL" sz="1400" b="1" strike="noStrike" kern="1200" spc="-1" dirty="0" smtClean="0">
                          <a:solidFill>
                            <a:schemeClr val="tx1"/>
                          </a:solidFill>
                          <a:uFill>
                            <a:solidFill>
                              <a:srgbClr val="FFFFFF"/>
                            </a:solidFill>
                          </a:uFill>
                          <a:latin typeface="Calibri"/>
                          <a:ea typeface="+mn-ea"/>
                          <a:cs typeface="+mn-cs"/>
                        </a:rPr>
                        <a:t>od 6</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730244">
                <a:tc>
                  <a:txBody>
                    <a:bodyPr/>
                    <a:lstStyle/>
                    <a:p>
                      <a:pPr>
                        <a:lnSpc>
                          <a:spcPct val="100000"/>
                        </a:lnSpc>
                      </a:pPr>
                      <a:endParaRPr lang="pl-PL" sz="1400" b="1" strike="noStrike" spc="-1" dirty="0" smtClean="0">
                        <a:solidFill>
                          <a:srgbClr val="FFFFFF"/>
                        </a:solidFill>
                        <a:uFill>
                          <a:solidFill>
                            <a:srgbClr val="FFFFFF"/>
                          </a:solidFill>
                        </a:uFill>
                        <a:latin typeface="Calibri"/>
                      </a:endParaRPr>
                    </a:p>
                    <a:p>
                      <a:pPr>
                        <a:lnSpc>
                          <a:spcPct val="100000"/>
                        </a:lnSpc>
                      </a:pPr>
                      <a:r>
                        <a:rPr lang="pl-PL" sz="1400" b="1" strike="noStrike" spc="-1" dirty="0" smtClean="0">
                          <a:solidFill>
                            <a:srgbClr val="FFFFFF"/>
                          </a:solidFill>
                          <a:uFill>
                            <a:solidFill>
                              <a:srgbClr val="FFFFFF"/>
                            </a:solidFill>
                          </a:uFill>
                          <a:latin typeface="Calibri"/>
                        </a:rPr>
                        <a:t>Waga </a:t>
                      </a:r>
                      <a:r>
                        <a:rPr lang="pl-PL" sz="1400" b="1" strike="noStrike" spc="-1" dirty="0">
                          <a:solidFill>
                            <a:srgbClr val="FFFFFF"/>
                          </a:solidFill>
                          <a:uFill>
                            <a:solidFill>
                              <a:srgbClr val="FFFFFF"/>
                            </a:solidFill>
                          </a:uFill>
                          <a:latin typeface="Calibri"/>
                        </a:rPr>
                        <a:t>danego </a:t>
                      </a:r>
                      <a:r>
                        <a:rPr lang="pl-PL" sz="1400" b="1" strike="noStrike" spc="-1" dirty="0" smtClean="0">
                          <a:solidFill>
                            <a:srgbClr val="FFFFFF"/>
                          </a:solidFill>
                          <a:uFill>
                            <a:solidFill>
                              <a:srgbClr val="FFFFFF"/>
                            </a:solidFill>
                          </a:uFill>
                          <a:latin typeface="Calibri"/>
                        </a:rPr>
                        <a:t>wskaźnika</a:t>
                      </a:r>
                      <a:endParaRPr sz="1400"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r>
                        <a:rPr lang="pl-PL" sz="1400" b="1" strike="noStrike" kern="1200" spc="-1" dirty="0" smtClean="0">
                          <a:solidFill>
                            <a:schemeClr val="tx1"/>
                          </a:solidFill>
                          <a:uFill>
                            <a:solidFill>
                              <a:srgbClr val="FFFFFF"/>
                            </a:solidFill>
                          </a:uFill>
                          <a:latin typeface="Calibri"/>
                          <a:ea typeface="+mn-ea"/>
                          <a:cs typeface="+mn-cs"/>
                        </a:rPr>
                        <a:t>Waga wskaźnika </a:t>
                      </a:r>
                    </a:p>
                    <a:p>
                      <a:pPr algn="ctr"/>
                      <a:r>
                        <a:rPr lang="pl-PL" sz="1400" b="1" strike="noStrike" kern="1200" spc="-1" dirty="0" smtClean="0">
                          <a:solidFill>
                            <a:schemeClr val="tx1"/>
                          </a:solidFill>
                          <a:uFill>
                            <a:solidFill>
                              <a:srgbClr val="FFFFFF"/>
                            </a:solidFill>
                          </a:uFill>
                          <a:latin typeface="Calibri"/>
                          <a:ea typeface="+mn-ea"/>
                          <a:cs typeface="+mn-cs"/>
                        </a:rPr>
                        <a:t>(wyrażona procentowo) </a:t>
                      </a:r>
                    </a:p>
                    <a:p>
                      <a:pPr algn="ctr"/>
                      <a:r>
                        <a:rPr lang="pl-PL" sz="1400" b="1" strike="noStrike" kern="1200" spc="-1" dirty="0" smtClean="0">
                          <a:solidFill>
                            <a:schemeClr val="tx1"/>
                          </a:solidFill>
                          <a:uFill>
                            <a:solidFill>
                              <a:srgbClr val="FFFFFF"/>
                            </a:solidFill>
                          </a:uFill>
                          <a:latin typeface="Calibri"/>
                          <a:ea typeface="+mn-ea"/>
                          <a:cs typeface="+mn-cs"/>
                        </a:rPr>
                        <a:t>wskazana w Regulaminie konkursu</a:t>
                      </a:r>
                      <a:r>
                        <a:rPr lang="pl-PL" sz="1400" b="1" strike="noStrike" kern="1200" spc="-1" baseline="0" dirty="0" smtClean="0">
                          <a:solidFill>
                            <a:schemeClr val="tx1"/>
                          </a:solidFill>
                          <a:uFill>
                            <a:solidFill>
                              <a:srgbClr val="FFFFFF"/>
                            </a:solidFill>
                          </a:uFill>
                          <a:latin typeface="Calibri"/>
                          <a:ea typeface="+mn-ea"/>
                          <a:cs typeface="+mn-cs"/>
                        </a:rPr>
                        <a:t> 5</a:t>
                      </a:r>
                      <a:r>
                        <a:rPr lang="pl-PL" sz="1400" b="1" strike="noStrike" kern="1200" spc="-1" dirty="0" smtClean="0">
                          <a:solidFill>
                            <a:schemeClr val="tx1"/>
                          </a:solidFill>
                          <a:uFill>
                            <a:solidFill>
                              <a:srgbClr val="FFFFFF"/>
                            </a:solidFill>
                          </a:uFill>
                          <a:latin typeface="Calibri"/>
                          <a:ea typeface="+mn-ea"/>
                          <a:cs typeface="+mn-cs"/>
                        </a:rPr>
                        <a:t>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r>
                        <a:rPr lang="pl-PL" sz="1400" b="1" strike="noStrike" kern="1200" spc="-1" dirty="0" smtClean="0">
                          <a:solidFill>
                            <a:schemeClr val="tx1"/>
                          </a:solidFill>
                          <a:uFill>
                            <a:solidFill>
                              <a:srgbClr val="FFFFFF"/>
                            </a:solidFill>
                          </a:uFill>
                          <a:latin typeface="Calibri"/>
                          <a:ea typeface="+mn-ea"/>
                          <a:cs typeface="+mn-cs"/>
                        </a:rPr>
                        <a:t>Waga wskaźnika </a:t>
                      </a:r>
                    </a:p>
                    <a:p>
                      <a:pPr algn="ctr"/>
                      <a:r>
                        <a:rPr lang="pl-PL" sz="1400" b="1" strike="noStrike" kern="1200" spc="-1" dirty="0" smtClean="0">
                          <a:solidFill>
                            <a:schemeClr val="tx1"/>
                          </a:solidFill>
                          <a:uFill>
                            <a:solidFill>
                              <a:srgbClr val="FFFFFF"/>
                            </a:solidFill>
                          </a:uFill>
                          <a:latin typeface="Calibri"/>
                          <a:ea typeface="+mn-ea"/>
                          <a:cs typeface="+mn-cs"/>
                        </a:rPr>
                        <a:t>(wyrażona procentowo) </a:t>
                      </a:r>
                    </a:p>
                    <a:p>
                      <a:pPr algn="ctr"/>
                      <a:r>
                        <a:rPr lang="pl-PL" sz="1400" b="1" strike="noStrike" kern="1200" spc="-1" dirty="0" smtClean="0">
                          <a:solidFill>
                            <a:schemeClr val="tx1"/>
                          </a:solidFill>
                          <a:uFill>
                            <a:solidFill>
                              <a:srgbClr val="FFFFFF"/>
                            </a:solidFill>
                          </a:uFill>
                          <a:latin typeface="Calibri"/>
                          <a:ea typeface="+mn-ea"/>
                          <a:cs typeface="+mn-cs"/>
                        </a:rPr>
                        <a:t>wskazana w regulaminie konkursu</a:t>
                      </a:r>
                      <a:r>
                        <a:rPr lang="pl-PL" sz="1400" b="1" strike="noStrike" kern="1200" spc="-1" baseline="0" dirty="0" smtClean="0">
                          <a:solidFill>
                            <a:schemeClr val="tx1"/>
                          </a:solidFill>
                          <a:uFill>
                            <a:solidFill>
                              <a:srgbClr val="FFFFFF"/>
                            </a:solidFill>
                          </a:uFill>
                          <a:latin typeface="Calibri"/>
                          <a:ea typeface="+mn-ea"/>
                          <a:cs typeface="+mn-cs"/>
                        </a:rPr>
                        <a:t> 5</a:t>
                      </a:r>
                      <a:r>
                        <a:rPr lang="pl-PL" sz="1400" b="1" strike="noStrike" kern="1200" spc="-1" dirty="0" smtClean="0">
                          <a:solidFill>
                            <a:schemeClr val="tx1"/>
                          </a:solidFill>
                          <a:uFill>
                            <a:solidFill>
                              <a:srgbClr val="FFFFFF"/>
                            </a:solidFill>
                          </a:uFill>
                          <a:latin typeface="Calibri"/>
                          <a:ea typeface="+mn-ea"/>
                          <a:cs typeface="+mn-cs"/>
                        </a:rPr>
                        <a:t>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17256">
                <a:tc>
                  <a:txBody>
                    <a:bodyPr/>
                    <a:lstStyle/>
                    <a:p>
                      <a:pPr>
                        <a:lnSpc>
                          <a:spcPct val="100000"/>
                        </a:lnSpc>
                      </a:pPr>
                      <a:r>
                        <a:rPr lang="pl-PL" sz="1400" b="1" strike="noStrike" spc="-1" dirty="0">
                          <a:solidFill>
                            <a:srgbClr val="FFFFFF"/>
                          </a:solidFill>
                          <a:uFill>
                            <a:solidFill>
                              <a:srgbClr val="FFFFFF"/>
                            </a:solidFill>
                          </a:uFill>
                          <a:latin typeface="Calibri"/>
                        </a:rPr>
                        <a:t>Ocena:
</a:t>
                      </a:r>
                      <a:r>
                        <a:rPr lang="pl-PL" sz="1400" b="1" strike="noStrike" spc="-1" dirty="0" smtClean="0">
                          <a:solidFill>
                            <a:srgbClr val="FFFFFF"/>
                          </a:solidFill>
                          <a:uFill>
                            <a:solidFill>
                              <a:srgbClr val="FFFFFF"/>
                            </a:solidFill>
                          </a:uFill>
                          <a:latin typeface="Calibri"/>
                        </a:rPr>
                        <a:t>(</a:t>
                      </a:r>
                      <a:r>
                        <a:rPr lang="pl-PL" sz="1400" b="1" strike="noStrike" spc="-1" dirty="0">
                          <a:solidFill>
                            <a:srgbClr val="FFFFFF"/>
                          </a:solidFill>
                          <a:uFill>
                            <a:solidFill>
                              <a:srgbClr val="FFFFFF"/>
                            </a:solidFill>
                          </a:uFill>
                          <a:latin typeface="Calibri"/>
                        </a:rPr>
                        <a:t>max 20 pkt. – 100%)</a:t>
                      </a:r>
                      <a:endParaRPr sz="1400"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400" b="1" strike="noStrike" kern="1200" spc="-1" dirty="0" smtClean="0">
                          <a:solidFill>
                            <a:schemeClr val="tx1"/>
                          </a:solidFill>
                          <a:uFill>
                            <a:solidFill>
                              <a:srgbClr val="FFFFFF"/>
                            </a:solidFill>
                          </a:uFill>
                          <a:latin typeface="Calibri"/>
                          <a:ea typeface="+mn-ea"/>
                          <a:cs typeface="+mn-cs"/>
                        </a:rPr>
                        <a:t>10 pkt</a:t>
                      </a:r>
                      <a:endParaRPr sz="14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4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400" b="1" strike="noStrike" kern="1200" spc="-1" dirty="0" smtClean="0">
                          <a:solidFill>
                            <a:schemeClr val="tx1"/>
                          </a:solidFill>
                          <a:uFill>
                            <a:solidFill>
                              <a:srgbClr val="FFFFFF"/>
                            </a:solidFill>
                          </a:uFill>
                          <a:latin typeface="Calibri"/>
                          <a:ea typeface="+mn-ea"/>
                          <a:cs typeface="+mn-cs"/>
                        </a:rPr>
                        <a:t>10 pkt</a:t>
                      </a:r>
                      <a:endParaRPr sz="14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6"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9600" strike="noStrike" spc="-1">
                <a:solidFill>
                  <a:srgbClr val="000000"/>
                </a:solidFill>
                <a:uFill>
                  <a:solidFill>
                    <a:srgbClr val="FFFFFF"/>
                  </a:solidFill>
                </a:uFill>
                <a:latin typeface="Calibri"/>
              </a:rPr>
              <a:t>
</a:t>
            </a:r>
            <a:r>
              <a:rPr lang="pl-PL" sz="3100" b="1" strike="noStrike" spc="-1">
                <a:solidFill>
                  <a:srgbClr val="000000"/>
                </a:solidFill>
                <a:uFill>
                  <a:solidFill>
                    <a:srgbClr val="FFFFFF"/>
                  </a:solidFill>
                </a:uFill>
                <a:latin typeface="Calibri"/>
              </a:rPr>
              <a:t>KRYTERIUM NR 5
</a:t>
            </a:r>
            <a:r>
              <a:rPr lang="pl-PL" sz="3100" b="1" strike="noStrike" spc="-1">
                <a:solidFill>
                  <a:srgbClr val="000000"/>
                </a:solidFill>
                <a:uFill>
                  <a:solidFill>
                    <a:srgbClr val="FFFFFF"/>
                  </a:solidFill>
                </a:uFill>
                <a:latin typeface="Calibri"/>
                <a:ea typeface="Times New Roman"/>
              </a:rPr>
              <a:t>Komplementarny charakter projektu</a:t>
            </a:r>
            <a:endParaRPr/>
          </a:p>
        </p:txBody>
      </p:sp>
      <p:sp>
        <p:nvSpPr>
          <p:cNvPr id="377" name="CustomShape 2"/>
          <p:cNvSpPr/>
          <p:nvPr/>
        </p:nvSpPr>
        <p:spPr>
          <a:xfrm>
            <a:off x="251640" y="3245760"/>
            <a:ext cx="8434800" cy="32756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164520" rIns="654840" bIns="142200"/>
          <a:lstStyle/>
          <a:p>
            <a:pPr marL="228600" lvl="1" indent="-228240">
              <a:lnSpc>
                <a:spcPct val="90000"/>
              </a:lnSpc>
              <a:buFont typeface="StarSymbol"/>
              <a:buChar char=""/>
            </a:pPr>
            <a:r>
              <a:rPr lang="pl-PL" sz="2000" strike="noStrike" spc="-1" dirty="0">
                <a:solidFill>
                  <a:srgbClr val="000000"/>
                </a:solidFill>
                <a:uFill>
                  <a:solidFill>
                    <a:srgbClr val="FFFFFF"/>
                  </a:solidFill>
                </a:uFill>
                <a:latin typeface="Calibri"/>
              </a:rPr>
              <a:t>W ramach tego kryterium będzie weryfikowane czy istnieją projekty powiązane ze zgłoszonym projektem, które zostały zrealizowane, bądź są w trakcie realizacji, bądź zostały zgłoszone w ramach tego samego naboru</a:t>
            </a:r>
            <a:endParaRPr dirty="0"/>
          </a:p>
          <a:p>
            <a:pPr marL="228600" lvl="1" indent="-228240">
              <a:lnSpc>
                <a:spcPct val="90000"/>
              </a:lnSpc>
              <a:buFont typeface="StarSymbol"/>
              <a:buChar char=""/>
            </a:pPr>
            <a:r>
              <a:rPr lang="pl-PL" sz="2000" strike="noStrike" spc="-1" dirty="0">
                <a:solidFill>
                  <a:srgbClr val="000000"/>
                </a:solidFill>
                <a:uFill>
                  <a:solidFill>
                    <a:srgbClr val="FFFFFF"/>
                  </a:solidFill>
                </a:uFill>
                <a:latin typeface="Calibri"/>
              </a:rPr>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dirty="0"/>
          </a:p>
        </p:txBody>
      </p:sp>
      <p:sp>
        <p:nvSpPr>
          <p:cNvPr id="378" name="CustomShape 3"/>
          <p:cNvSpPr/>
          <p:nvPr/>
        </p:nvSpPr>
        <p:spPr>
          <a:xfrm>
            <a:off x="672840" y="2424600"/>
            <a:ext cx="4313520" cy="89172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3200" tIns="43560" rIns="223200" bIns="43560" anchor="ctr"/>
          <a:lstStyle/>
          <a:p>
            <a:pPr>
              <a:lnSpc>
                <a:spcPct val="90000"/>
              </a:lnSpc>
            </a:pPr>
            <a:r>
              <a:rPr lang="pl-PL" sz="2800" b="1" strike="noStrike" spc="-1">
                <a:solidFill>
                  <a:srgbClr val="FFFFFF"/>
                </a:solidFill>
                <a:uFill>
                  <a:solidFill>
                    <a:srgbClr val="FFFFFF"/>
                  </a:solidFill>
                </a:uFill>
                <a:latin typeface="Calibri"/>
              </a:rPr>
              <a:t>Definicja kryterium </a:t>
            </a:r>
            <a:endParaRPr/>
          </a:p>
        </p:txBody>
      </p:sp>
      <p:pic>
        <p:nvPicPr>
          <p:cNvPr id="379"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80" name="TextShape 1"/>
          <p:cNvSpPr txBox="1"/>
          <p:nvPr/>
        </p:nvSpPr>
        <p:spPr>
          <a:xfrm>
            <a:off x="457200" y="1600200"/>
            <a:ext cx="8229240" cy="4525560"/>
          </a:xfrm>
          <a:prstGeom prst="rect">
            <a:avLst/>
          </a:prstGeom>
          <a:noFill/>
          <a:ln>
            <a:noFill/>
          </a:ln>
        </p:spPr>
        <p:txBody>
          <a:bodyPr/>
          <a:lstStyle/>
          <a:p>
            <a:pPr algn="ctr">
              <a:lnSpc>
                <a:spcPct val="100000"/>
              </a:lnSpc>
            </a:pPr>
            <a:endParaRPr/>
          </a:p>
          <a:p>
            <a:pPr algn="ctr">
              <a:lnSpc>
                <a:spcPct val="100000"/>
              </a:lnSpc>
            </a:pPr>
            <a:endParaRPr/>
          </a:p>
          <a:p>
            <a:pPr algn="ctr">
              <a:lnSpc>
                <a:spcPct val="100000"/>
              </a:lnSpc>
            </a:pPr>
            <a:endParaRPr/>
          </a:p>
        </p:txBody>
      </p:sp>
      <p:pic>
        <p:nvPicPr>
          <p:cNvPr id="381" name="Obraz 3"/>
          <p:cNvPicPr/>
          <p:nvPr/>
        </p:nvPicPr>
        <p:blipFill>
          <a:blip r:embed="rId4"/>
          <a:stretch/>
        </p:blipFill>
        <p:spPr>
          <a:xfrm>
            <a:off x="4788000" y="260640"/>
            <a:ext cx="4355640" cy="436320"/>
          </a:xfrm>
          <a:prstGeom prst="rect">
            <a:avLst/>
          </a:prstGeom>
          <a:ln>
            <a:noFill/>
          </a:ln>
        </p:spPr>
      </p:pic>
      <p:graphicFrame>
        <p:nvGraphicFramePr>
          <p:cNvPr id="382" name="Table 2"/>
          <p:cNvGraphicFramePr/>
          <p:nvPr>
            <p:extLst>
              <p:ext uri="{D42A27DB-BD31-4B8C-83A1-F6EECF244321}">
                <p14:modId xmlns:p14="http://schemas.microsoft.com/office/powerpoint/2010/main" val="1265061728"/>
              </p:ext>
            </p:extLst>
          </p:nvPr>
        </p:nvGraphicFramePr>
        <p:xfrm>
          <a:off x="0" y="980640"/>
          <a:ext cx="9143640" cy="6561350"/>
        </p:xfrm>
        <a:graphic>
          <a:graphicData uri="http://schemas.openxmlformats.org/drawingml/2006/table">
            <a:tbl>
              <a:tblPr/>
              <a:tblGrid>
                <a:gridCol w="3275640"/>
                <a:gridCol w="5868000"/>
              </a:tblGrid>
              <a:tr h="854510">
                <a:tc gridSpan="2">
                  <a:txBody>
                    <a:bodyPr/>
                    <a:lstStyle/>
                    <a:p>
                      <a:pPr algn="ctr">
                        <a:lnSpc>
                          <a:spcPct val="100000"/>
                        </a:lnSpc>
                      </a:pPr>
                      <a:endParaRPr dirty="0"/>
                    </a:p>
                    <a:p>
                      <a:pPr algn="ctr">
                        <a:lnSpc>
                          <a:spcPct val="100000"/>
                        </a:lnSpc>
                      </a:pPr>
                      <a:r>
                        <a:rPr lang="pl-PL" sz="2400" b="1" strike="noStrike" spc="-1" dirty="0">
                          <a:solidFill>
                            <a:srgbClr val="FFFFFF"/>
                          </a:solidFill>
                          <a:uFill>
                            <a:solidFill>
                              <a:srgbClr val="FFFFFF"/>
                            </a:solidFill>
                          </a:uFill>
                          <a:latin typeface="Calibri"/>
                        </a:rPr>
                        <a:t>PUNKTACJA</a:t>
                      </a: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hMerge="1">
                  <a:txBody>
                    <a:bodyPr/>
                    <a:lstStyle/>
                    <a:p>
                      <a:endParaRPr lang="pl-PL"/>
                    </a:p>
                  </a:txBody>
                  <a:tcPr>
                    <a:solidFill>
                      <a:srgbClr val="729FCF"/>
                    </a:solidFill>
                  </a:tcPr>
                </a:tc>
              </a:tr>
              <a:tr h="962640">
                <a:tc>
                  <a:txBody>
                    <a:bodyPr/>
                    <a:lstStyle/>
                    <a:p>
                      <a:pPr algn="ctr">
                        <a:lnSpc>
                          <a:spcPts val="564"/>
                        </a:lnSpc>
                      </a:pPr>
                      <a:endParaRPr dirty="0"/>
                    </a:p>
                    <a:p>
                      <a:pPr algn="ctr">
                        <a:lnSpc>
                          <a:spcPts val="564"/>
                        </a:lnSpc>
                      </a:pPr>
                      <a:endParaRPr lang="pl-PL" sz="2400" b="1" strike="noStrike" spc="-1" dirty="0" smtClean="0">
                        <a:solidFill>
                          <a:srgbClr val="000000"/>
                        </a:solidFill>
                        <a:uFill>
                          <a:solidFill>
                            <a:srgbClr val="FFFFFF"/>
                          </a:solidFill>
                        </a:uFill>
                        <a:latin typeface="Calibri"/>
                        <a:ea typeface="Times New Roman"/>
                      </a:endParaRPr>
                    </a:p>
                    <a:p>
                      <a:pPr algn="ctr">
                        <a:lnSpc>
                          <a:spcPts val="564"/>
                        </a:lnSpc>
                      </a:pPr>
                      <a:endParaRPr lang="pl-PL" sz="2400" b="1" strike="noStrike" spc="-1" dirty="0" smtClean="0">
                        <a:solidFill>
                          <a:srgbClr val="000000"/>
                        </a:solidFill>
                        <a:uFill>
                          <a:solidFill>
                            <a:srgbClr val="FFFFFF"/>
                          </a:solidFill>
                        </a:uFill>
                        <a:latin typeface="Calibri"/>
                        <a:ea typeface="Times New Roman"/>
                      </a:endParaRPr>
                    </a:p>
                    <a:p>
                      <a:pPr algn="ctr">
                        <a:lnSpc>
                          <a:spcPts val="564"/>
                        </a:lnSpc>
                      </a:pPr>
                      <a:endParaRPr lang="pl-PL" sz="2400" b="1" strike="noStrike" spc="-1" dirty="0" smtClean="0">
                        <a:solidFill>
                          <a:srgbClr val="000000"/>
                        </a:solidFill>
                        <a:uFill>
                          <a:solidFill>
                            <a:srgbClr val="FFFFFF"/>
                          </a:solidFill>
                        </a:uFill>
                        <a:latin typeface="Calibri"/>
                        <a:ea typeface="Times New Roman"/>
                      </a:endParaRPr>
                    </a:p>
                    <a:p>
                      <a:pPr algn="ctr">
                        <a:lnSpc>
                          <a:spcPts val="564"/>
                        </a:lnSpc>
                      </a:pPr>
                      <a:r>
                        <a:rPr lang="pl-PL" sz="2400" b="1" strike="noStrike" spc="-1" dirty="0" smtClean="0">
                          <a:solidFill>
                            <a:srgbClr val="000000"/>
                          </a:solidFill>
                          <a:uFill>
                            <a:solidFill>
                              <a:srgbClr val="FFFFFF"/>
                            </a:solidFill>
                          </a:uFill>
                          <a:latin typeface="Calibri"/>
                          <a:ea typeface="Times New Roman"/>
                        </a:rPr>
                        <a:t>0 </a:t>
                      </a:r>
                      <a:r>
                        <a:rPr lang="pl-PL" sz="2400" b="1" strike="noStrike" spc="-1" dirty="0">
                          <a:solidFill>
                            <a:srgbClr val="000000"/>
                          </a:solidFill>
                          <a:uFill>
                            <a:solidFill>
                              <a:srgbClr val="FFFFFF"/>
                            </a:solidFill>
                          </a:uFill>
                          <a:latin typeface="Calibri"/>
                          <a:ea typeface="Times New Roman"/>
                        </a:rPr>
                        <a:t>pkt</a:t>
                      </a:r>
                      <a:endParaRP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Brak</a:t>
                      </a:r>
                      <a:endParaRPr dirty="0"/>
                    </a:p>
                    <a:p>
                      <a:pPr algn="ctr">
                        <a:lnSpc>
                          <a:spcPts val="564"/>
                        </a:lnSpc>
                      </a:pPr>
                      <a:r>
                        <a:rPr lang="pl-PL" sz="2400" strike="noStrike" spc="-1" dirty="0">
                          <a:solidFill>
                            <a:srgbClr val="000000"/>
                          </a:solidFill>
                          <a:uFill>
                            <a:solidFill>
                              <a:srgbClr val="FFFFFF"/>
                            </a:solidFill>
                          </a:uFill>
                          <a:latin typeface="Calibri"/>
                          <a:ea typeface="Times New Roman"/>
                        </a:rPr>
                        <a:t>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komplementarności</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71200">
                <a:tc>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dirty="0"/>
                    </a:p>
                    <a:p>
                      <a:pPr algn="ctr">
                        <a:lnSpc>
                          <a:spcPts val="564"/>
                        </a:lnSpc>
                      </a:pPr>
                      <a:r>
                        <a:rPr lang="pl-PL" sz="2400" b="1" strike="noStrike" spc="-1" dirty="0">
                          <a:solidFill>
                            <a:srgbClr val="000000"/>
                          </a:solidFill>
                          <a:uFill>
                            <a:solidFill>
                              <a:srgbClr val="FFFFFF"/>
                            </a:solidFill>
                          </a:uFill>
                          <a:latin typeface="Calibri"/>
                          <a:ea typeface="Times New Roman"/>
                        </a:rPr>
                        <a:t>1,25 pkt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 </a:t>
                      </a:r>
                      <a:r>
                        <a:rPr lang="pl-PL" sz="2400" strike="noStrike" spc="-1" dirty="0">
                          <a:solidFill>
                            <a:srgbClr val="000000"/>
                          </a:solidFill>
                          <a:uFill>
                            <a:solidFill>
                              <a:srgbClr val="FFFFFF"/>
                            </a:solidFill>
                          </a:uFill>
                          <a:latin typeface="Calibri"/>
                          <a:ea typeface="Times New Roman"/>
                        </a:rPr>
                        <a:t>komplementarny z co najmniej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jednym  </a:t>
                      </a:r>
                      <a:r>
                        <a:rPr lang="pl-PL" sz="2400" strike="noStrike" spc="-1" dirty="0">
                          <a:solidFill>
                            <a:srgbClr val="000000"/>
                          </a:solidFill>
                          <a:uFill>
                            <a:solidFill>
                              <a:srgbClr val="FFFFFF"/>
                            </a:solidFill>
                          </a:uFill>
                          <a:latin typeface="Calibri"/>
                          <a:ea typeface="Times New Roman"/>
                        </a:rPr>
                        <a:t>projektem</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116000">
                <a:tc>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dirty="0"/>
                    </a:p>
                    <a:p>
                      <a:pPr algn="ctr">
                        <a:lnSpc>
                          <a:spcPts val="564"/>
                        </a:lnSpc>
                      </a:pPr>
                      <a:r>
                        <a:rPr lang="pl-PL" sz="2400" b="1" strike="noStrike" spc="-1" dirty="0">
                          <a:solidFill>
                            <a:srgbClr val="000000"/>
                          </a:solidFill>
                          <a:uFill>
                            <a:solidFill>
                              <a:srgbClr val="FFFFFF"/>
                            </a:solidFill>
                          </a:uFill>
                          <a:latin typeface="Calibri"/>
                          <a:ea typeface="Times New Roman"/>
                        </a:rPr>
                        <a:t>2,5 pkt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 </a:t>
                      </a:r>
                      <a:r>
                        <a:rPr lang="pl-PL" sz="2400" strike="noStrike" spc="-1" dirty="0">
                          <a:solidFill>
                            <a:srgbClr val="000000"/>
                          </a:solidFill>
                          <a:uFill>
                            <a:solidFill>
                              <a:srgbClr val="FFFFFF"/>
                            </a:solidFill>
                          </a:uFill>
                          <a:latin typeface="Calibri"/>
                          <a:ea typeface="Times New Roman"/>
                        </a:rPr>
                        <a:t>komplementarny z co najmniej trzema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projektami</a:t>
                      </a:r>
                      <a:r>
                        <a:rPr lang="pl-PL" sz="2400" strike="noStrike" spc="-1" dirty="0">
                          <a:solidFill>
                            <a:srgbClr val="000000"/>
                          </a:solidFill>
                          <a:uFill>
                            <a:solidFill>
                              <a:srgbClr val="FFFFFF"/>
                            </a:solidFill>
                          </a:uFill>
                          <a:latin typeface="Calibri"/>
                          <a:ea typeface="Times New Roman"/>
                        </a:rPr>
                        <a:t>, w tym minimum jednym w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ramach </a:t>
                      </a:r>
                      <a:r>
                        <a:rPr lang="pl-PL" sz="2400" strike="noStrike" spc="-1" dirty="0">
                          <a:solidFill>
                            <a:srgbClr val="000000"/>
                          </a:solidFill>
                          <a:uFill>
                            <a:solidFill>
                              <a:srgbClr val="FFFFFF"/>
                            </a:solidFill>
                          </a:uFill>
                          <a:latin typeface="Calibri"/>
                          <a:ea typeface="Times New Roman"/>
                        </a:rPr>
                        <a:t>naboru </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116000">
                <a:tc>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dirty="0"/>
                    </a:p>
                    <a:p>
                      <a:pPr algn="ctr">
                        <a:lnSpc>
                          <a:spcPts val="564"/>
                        </a:lnSpc>
                      </a:pPr>
                      <a:r>
                        <a:rPr lang="pl-PL" sz="2400" b="1" strike="noStrike" spc="-1" dirty="0">
                          <a:solidFill>
                            <a:srgbClr val="000000"/>
                          </a:solidFill>
                          <a:uFill>
                            <a:solidFill>
                              <a:srgbClr val="FFFFFF"/>
                            </a:solidFill>
                          </a:uFill>
                          <a:latin typeface="Calibri"/>
                          <a:ea typeface="Times New Roman"/>
                        </a:rPr>
                        <a:t>5 pkt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 </a:t>
                      </a:r>
                      <a:r>
                        <a:rPr lang="pl-PL" sz="2400" strike="noStrike" spc="-1" dirty="0">
                          <a:solidFill>
                            <a:srgbClr val="000000"/>
                          </a:solidFill>
                          <a:uFill>
                            <a:solidFill>
                              <a:srgbClr val="FFFFFF"/>
                            </a:solidFill>
                          </a:uFill>
                          <a:latin typeface="Calibri"/>
                          <a:ea typeface="Times New Roman"/>
                        </a:rPr>
                        <a:t>komplementarny z co najmniej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pięcioma </a:t>
                      </a:r>
                      <a:r>
                        <a:rPr lang="pl-PL" sz="2400" strike="noStrike" spc="-1" dirty="0">
                          <a:solidFill>
                            <a:srgbClr val="000000"/>
                          </a:solidFill>
                          <a:uFill>
                            <a:solidFill>
                              <a:srgbClr val="FFFFFF"/>
                            </a:solidFill>
                          </a:uFill>
                          <a:latin typeface="Calibri"/>
                          <a:ea typeface="Times New Roman"/>
                        </a:rPr>
                        <a:t>projektami, w tym minimum trzema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w </a:t>
                      </a:r>
                      <a:r>
                        <a:rPr lang="pl-PL" sz="2400" strike="noStrike" spc="-1" dirty="0">
                          <a:solidFill>
                            <a:srgbClr val="000000"/>
                          </a:solidFill>
                          <a:uFill>
                            <a:solidFill>
                              <a:srgbClr val="FFFFFF"/>
                            </a:solidFill>
                          </a:uFill>
                          <a:latin typeface="Calibri"/>
                          <a:ea typeface="Times New Roman"/>
                        </a:rPr>
                        <a:t>ramach naboru</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370160">
                <a:tc gridSpan="2">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sz="2200" b="1" dirty="0" smtClean="0"/>
                    </a:p>
                    <a:p>
                      <a:pPr marL="0" algn="ctr" defTabSz="914400" rtl="0" eaLnBrk="1" latinLnBrk="0" hangingPunct="1">
                        <a:lnSpc>
                          <a:spcPts val="564"/>
                        </a:lnSpc>
                      </a:pPr>
                      <a:r>
                        <a:rPr lang="pl-PL" sz="2200" b="1" kern="1200" dirty="0" smtClean="0">
                          <a:solidFill>
                            <a:schemeClr val="tx1"/>
                          </a:solidFill>
                          <a:latin typeface="+mn-lt"/>
                          <a:ea typeface="+mn-ea"/>
                          <a:cs typeface="+mn-cs"/>
                        </a:rPr>
                        <a:t>Ocena: max 5 pkt</a:t>
                      </a:r>
                      <a:endParaRPr sz="2200" b="1" kern="1200" dirty="0">
                        <a:solidFill>
                          <a:schemeClr val="tx1"/>
                        </a:solidFill>
                        <a:latin typeface="+mn-lt"/>
                        <a:ea typeface="+mn-ea"/>
                        <a:cs typeface="+mn-cs"/>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pl-PL"/>
                    </a:p>
                  </a:txBody>
                  <a:tcPr>
                    <a:solidFill>
                      <a:srgbClr val="729FCF"/>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8"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2200" b="1" strike="noStrike" spc="-1">
                <a:solidFill>
                  <a:srgbClr val="000000"/>
                </a:solidFill>
                <a:uFill>
                  <a:solidFill>
                    <a:srgbClr val="FFFFFF"/>
                  </a:solidFill>
                </a:uFill>
                <a:latin typeface="Calibri"/>
              </a:rPr>
              <a:t>
</a:t>
            </a:r>
            <a:r>
              <a:rPr lang="pl-PL" sz="2700" b="1" strike="noStrike" spc="-1">
                <a:solidFill>
                  <a:srgbClr val="000000"/>
                </a:solidFill>
                <a:uFill>
                  <a:solidFill>
                    <a:srgbClr val="FFFFFF"/>
                  </a:solidFill>
                </a:uFill>
                <a:latin typeface="Calibri"/>
              </a:rPr>
              <a:t>MINIMUM PUNKTOWE
Uzyskanie przez projekt minimum punktowego 
</a:t>
            </a:r>
            <a:endParaRPr/>
          </a:p>
        </p:txBody>
      </p:sp>
      <p:sp>
        <p:nvSpPr>
          <p:cNvPr id="389" name="CustomShape 2"/>
          <p:cNvSpPr/>
          <p:nvPr/>
        </p:nvSpPr>
        <p:spPr>
          <a:xfrm>
            <a:off x="251640" y="2457360"/>
            <a:ext cx="8434800" cy="15588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458280" rIns="65484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W ramach tego kryterium będzie sprawdzane czy, projekt otrzymał co najmniej 15% możliwych do uzyskania punktów na tym etapie oceny (</a:t>
            </a:r>
            <a:r>
              <a:rPr lang="pl-PL" sz="2200" b="1" strike="noStrike" spc="-1">
                <a:solidFill>
                  <a:srgbClr val="000000"/>
                </a:solidFill>
                <a:uFill>
                  <a:solidFill>
                    <a:srgbClr val="FFFFFF"/>
                  </a:solidFill>
                </a:uFill>
                <a:latin typeface="Calibri"/>
              </a:rPr>
              <a:t>7,5 pkt</a:t>
            </a:r>
            <a:r>
              <a:rPr lang="pl-PL" sz="2200" strike="noStrike" spc="-1">
                <a:solidFill>
                  <a:srgbClr val="000000"/>
                </a:solidFill>
                <a:uFill>
                  <a:solidFill>
                    <a:srgbClr val="FFFFFF"/>
                  </a:solidFill>
                </a:uFill>
                <a:latin typeface="Calibri"/>
              </a:rPr>
              <a:t>)</a:t>
            </a:r>
            <a:endParaRPr/>
          </a:p>
        </p:txBody>
      </p:sp>
      <p:sp>
        <p:nvSpPr>
          <p:cNvPr id="390" name="CustomShape 3"/>
          <p:cNvSpPr/>
          <p:nvPr/>
        </p:nvSpPr>
        <p:spPr>
          <a:xfrm>
            <a:off x="673200" y="2132640"/>
            <a:ext cx="5904360" cy="649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3200" tIns="31680" rIns="223200" bIns="31680" anchor="ctr"/>
          <a:lstStyle/>
          <a:p>
            <a:pPr>
              <a:lnSpc>
                <a:spcPct val="90000"/>
              </a:lnSpc>
            </a:pPr>
            <a:r>
              <a:rPr lang="pl-PL" sz="2200" b="1" strike="noStrike" spc="-1">
                <a:solidFill>
                  <a:srgbClr val="FFFFFF"/>
                </a:solidFill>
                <a:uFill>
                  <a:solidFill>
                    <a:srgbClr val="FFFFFF"/>
                  </a:solidFill>
                </a:uFill>
                <a:latin typeface="Calibri"/>
              </a:rPr>
              <a:t>Definicja kryterium </a:t>
            </a:r>
            <a:endParaRPr/>
          </a:p>
        </p:txBody>
      </p:sp>
      <p:sp>
        <p:nvSpPr>
          <p:cNvPr id="391" name="CustomShape 4"/>
          <p:cNvSpPr/>
          <p:nvPr/>
        </p:nvSpPr>
        <p:spPr>
          <a:xfrm>
            <a:off x="251640" y="4460400"/>
            <a:ext cx="8434800" cy="15937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458280" rIns="65484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TAK/NIE</a:t>
            </a:r>
            <a:endParaRPr/>
          </a:p>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Kryterium obligatoryjne (kluczowe) – niespełnienie oznacza odrzucenia wniosku</a:t>
            </a:r>
            <a:endParaRPr/>
          </a:p>
        </p:txBody>
      </p:sp>
      <p:sp>
        <p:nvSpPr>
          <p:cNvPr id="392" name="CustomShape 5"/>
          <p:cNvSpPr/>
          <p:nvPr/>
        </p:nvSpPr>
        <p:spPr>
          <a:xfrm>
            <a:off x="673200" y="4135680"/>
            <a:ext cx="5904360" cy="649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3200" tIns="31680" rIns="223200" bIns="31680" anchor="ctr"/>
          <a:lstStyle/>
          <a:p>
            <a:pPr>
              <a:lnSpc>
                <a:spcPct val="90000"/>
              </a:lnSpc>
            </a:pPr>
            <a:r>
              <a:rPr lang="pl-PL" sz="2200" b="1" strike="noStrike" spc="-1">
                <a:solidFill>
                  <a:srgbClr val="FFFFFF"/>
                </a:solidFill>
                <a:uFill>
                  <a:solidFill>
                    <a:srgbClr val="FFFFFF"/>
                  </a:solidFill>
                </a:uFill>
                <a:latin typeface="Calibri"/>
              </a:rPr>
              <a:t>Opis znaczenia kryterium </a:t>
            </a:r>
            <a:endParaRPr/>
          </a:p>
        </p:txBody>
      </p:sp>
      <p:pic>
        <p:nvPicPr>
          <p:cNvPr id="393"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3" name="CustomShape 1"/>
          <p:cNvSpPr/>
          <p:nvPr/>
        </p:nvSpPr>
        <p:spPr>
          <a:xfrm>
            <a:off x="0" y="2061000"/>
            <a:ext cx="9143640" cy="44492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1353960" rIns="709560" bIns="199080"/>
          <a:lstStyle/>
          <a:p>
            <a:pPr marL="285840" lvl="1" indent="-285480">
              <a:lnSpc>
                <a:spcPct val="90000"/>
              </a:lnSpc>
              <a:buFont typeface="StarSymbol"/>
              <a:buChar char=""/>
            </a:pPr>
            <a:r>
              <a:rPr lang="pl-PL" sz="2800" strike="noStrike" spc="-1">
                <a:solidFill>
                  <a:srgbClr val="000000"/>
                </a:solidFill>
                <a:uFill>
                  <a:solidFill>
                    <a:srgbClr val="FFFFFF"/>
                  </a:solidFill>
                </a:uFill>
                <a:latin typeface="Calibri"/>
              </a:rPr>
              <a:t>Za spełnianie kryteriów zgodności ze strategią ZIT AJ Wnioskodawca może otrzymać maksymalnie    </a:t>
            </a:r>
            <a:r>
              <a:rPr lang="pl-PL" sz="2800" b="1" strike="noStrike" spc="-1">
                <a:solidFill>
                  <a:srgbClr val="000000"/>
                </a:solidFill>
                <a:uFill>
                  <a:solidFill>
                    <a:srgbClr val="FFFFFF"/>
                  </a:solidFill>
                </a:uFill>
                <a:latin typeface="Calibri"/>
              </a:rPr>
              <a:t>50 punktów</a:t>
            </a:r>
            <a:endParaRPr/>
          </a:p>
        </p:txBody>
      </p:sp>
      <p:sp>
        <p:nvSpPr>
          <p:cNvPr id="384" name="CustomShape 2"/>
          <p:cNvSpPr/>
          <p:nvPr/>
        </p:nvSpPr>
        <p:spPr>
          <a:xfrm>
            <a:off x="457200" y="1102680"/>
            <a:ext cx="6976440" cy="1954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41920" tIns="95400" rIns="241920" bIns="95400" anchor="ctr"/>
          <a:lstStyle/>
          <a:p>
            <a:pPr>
              <a:lnSpc>
                <a:spcPct val="90000"/>
              </a:lnSpc>
            </a:pPr>
            <a:r>
              <a:rPr lang="pl-PL" sz="3600" strike="noStrike" spc="-1">
                <a:solidFill>
                  <a:srgbClr val="FFFFFF"/>
                </a:solidFill>
                <a:uFill>
                  <a:solidFill>
                    <a:srgbClr val="FFFFFF"/>
                  </a:solidFill>
                </a:uFill>
                <a:latin typeface="Calibri"/>
              </a:rPr>
              <a:t>Waga oceny w zakresie zgodności ze Strategią ZIT AJ</a:t>
            </a:r>
            <a:endParaRPr/>
          </a:p>
        </p:txBody>
      </p:sp>
      <p:pic>
        <p:nvPicPr>
          <p:cNvPr id="385"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6" name="TextShape 1"/>
          <p:cNvSpPr txBox="1"/>
          <p:nvPr/>
        </p:nvSpPr>
        <p:spPr>
          <a:xfrm>
            <a:off x="205740" y="1340640"/>
            <a:ext cx="8755380" cy="4525560"/>
          </a:xfrm>
          <a:prstGeom prst="rect">
            <a:avLst/>
          </a:prstGeom>
          <a:noFill/>
          <a:ln>
            <a:noFill/>
          </a:ln>
        </p:spPr>
        <p:txBody>
          <a:bodyPr/>
          <a:lstStyle/>
          <a:p>
            <a:pPr marL="360">
              <a:lnSpc>
                <a:spcPct val="100000"/>
              </a:lnSpc>
            </a:pPr>
            <a:endParaRPr lang="pl-PL" sz="2400" strike="noStrike" spc="-1" dirty="0" smtClean="0">
              <a:solidFill>
                <a:srgbClr val="000000"/>
              </a:solidFill>
              <a:uFill>
                <a:solidFill>
                  <a:srgbClr val="FFFFFF"/>
                </a:solidFill>
              </a:uFill>
              <a:latin typeface="Calibri"/>
            </a:endParaRPr>
          </a:p>
          <a:p>
            <a:pPr marL="360">
              <a:lnSpc>
                <a:spcPct val="100000"/>
              </a:lnSpc>
            </a:pPr>
            <a:r>
              <a:rPr lang="pl-PL" sz="2500" strike="noStrike" spc="-1" dirty="0" smtClean="0">
                <a:solidFill>
                  <a:srgbClr val="000000"/>
                </a:solidFill>
                <a:uFill>
                  <a:solidFill>
                    <a:srgbClr val="FFFFFF"/>
                  </a:solidFill>
                </a:uFill>
                <a:latin typeface="Calibri"/>
              </a:rPr>
              <a:t>Wyjaśnienia </a:t>
            </a:r>
            <a:r>
              <a:rPr lang="pl-PL" sz="2500" strike="noStrike" spc="-1" dirty="0">
                <a:solidFill>
                  <a:srgbClr val="000000"/>
                </a:solidFill>
                <a:uFill>
                  <a:solidFill>
                    <a:srgbClr val="FFFFFF"/>
                  </a:solidFill>
                </a:uFill>
                <a:latin typeface="Calibri"/>
              </a:rPr>
              <a:t>o charakterze ogólnym publikowane są na stronie internetowej  </a:t>
            </a:r>
            <a:r>
              <a:rPr lang="pl-PL" sz="2500" u="sng" strike="noStrike" spc="-1" dirty="0">
                <a:solidFill>
                  <a:srgbClr val="0000FF"/>
                </a:solidFill>
                <a:uFill>
                  <a:solidFill>
                    <a:srgbClr val="FFFFFF"/>
                  </a:solidFill>
                </a:uFill>
                <a:latin typeface="Calibri"/>
              </a:rPr>
              <a:t>www.zitaj.jeleniagora.pl</a:t>
            </a:r>
            <a:r>
              <a:rPr lang="pl-PL" sz="2500" strike="noStrike" spc="-1" dirty="0">
                <a:solidFill>
                  <a:srgbClr val="000000"/>
                </a:solidFill>
                <a:uFill>
                  <a:solidFill>
                    <a:srgbClr val="FFFFFF"/>
                  </a:solidFill>
                </a:uFill>
                <a:latin typeface="Calibri"/>
              </a:rPr>
              <a:t>.</a:t>
            </a:r>
            <a:endParaRPr sz="2500" dirty="0"/>
          </a:p>
          <a:p>
            <a:pPr>
              <a:lnSpc>
                <a:spcPct val="100000"/>
              </a:lnSpc>
            </a:pPr>
            <a:endParaRPr sz="2500" dirty="0"/>
          </a:p>
          <a:p>
            <a:pPr marL="360">
              <a:lnSpc>
                <a:spcPct val="100000"/>
              </a:lnSpc>
            </a:pPr>
            <a:endParaRPr lang="pl-PL" sz="2500" strike="noStrike" spc="-1" dirty="0" smtClean="0">
              <a:solidFill>
                <a:srgbClr val="000000"/>
              </a:solidFill>
              <a:uFill>
                <a:solidFill>
                  <a:srgbClr val="FFFFFF"/>
                </a:solidFill>
              </a:uFill>
              <a:latin typeface="Calibri"/>
            </a:endParaRPr>
          </a:p>
          <a:p>
            <a:pPr marL="360">
              <a:lnSpc>
                <a:spcPct val="100000"/>
              </a:lnSpc>
            </a:pPr>
            <a:r>
              <a:rPr lang="pl-PL" sz="2500" strike="noStrike" spc="-1" dirty="0" smtClean="0">
                <a:solidFill>
                  <a:srgbClr val="000000"/>
                </a:solidFill>
                <a:uFill>
                  <a:solidFill>
                    <a:srgbClr val="FFFFFF"/>
                  </a:solidFill>
                </a:uFill>
                <a:latin typeface="Calibri"/>
              </a:rPr>
              <a:t>Zapytania </a:t>
            </a:r>
            <a:r>
              <a:rPr lang="pl-PL" sz="2500" strike="noStrike" spc="-1" dirty="0">
                <a:solidFill>
                  <a:srgbClr val="000000"/>
                </a:solidFill>
                <a:uFill>
                  <a:solidFill>
                    <a:srgbClr val="FFFFFF"/>
                  </a:solidFill>
                </a:uFill>
                <a:latin typeface="Calibri"/>
              </a:rPr>
              <a:t>w zakresie oceny zgodności projektu ze Strategią ZIT AJ można </a:t>
            </a:r>
            <a:r>
              <a:rPr lang="pl-PL" sz="2500" strike="noStrike" spc="-1" dirty="0" smtClean="0">
                <a:solidFill>
                  <a:srgbClr val="000000"/>
                </a:solidFill>
                <a:uFill>
                  <a:solidFill>
                    <a:srgbClr val="FFFFFF"/>
                  </a:solidFill>
                </a:uFill>
                <a:latin typeface="Calibri"/>
              </a:rPr>
              <a:t>składać:</a:t>
            </a:r>
            <a:endParaRPr sz="2500" dirty="0"/>
          </a:p>
          <a:p>
            <a:pPr>
              <a:lnSpc>
                <a:spcPct val="100000"/>
              </a:lnSpc>
            </a:pPr>
            <a:endParaRPr sz="2500" dirty="0"/>
          </a:p>
          <a:p>
            <a:pPr marL="343080" indent="-342720">
              <a:lnSpc>
                <a:spcPct val="100000"/>
              </a:lnSpc>
              <a:buFont typeface="Arial"/>
              <a:buChar char="•"/>
            </a:pPr>
            <a:r>
              <a:rPr lang="pl-PL" sz="2500" strike="noStrike" spc="-1" dirty="0">
                <a:solidFill>
                  <a:srgbClr val="000000"/>
                </a:solidFill>
                <a:uFill>
                  <a:solidFill>
                    <a:srgbClr val="FFFFFF"/>
                  </a:solidFill>
                </a:uFill>
                <a:latin typeface="Calibri"/>
              </a:rPr>
              <a:t>na adres: </a:t>
            </a:r>
            <a:r>
              <a:rPr lang="pl-PL" sz="2500" u="sng" strike="noStrike" spc="-1" dirty="0">
                <a:solidFill>
                  <a:srgbClr val="0000FF"/>
                </a:solidFill>
                <a:uFill>
                  <a:solidFill>
                    <a:srgbClr val="FFFFFF"/>
                  </a:solidFill>
                </a:uFill>
                <a:latin typeface="Calibri"/>
              </a:rPr>
              <a:t>zitaj@jeleniagora.pl</a:t>
            </a:r>
            <a:endParaRPr sz="2500" dirty="0"/>
          </a:p>
          <a:p>
            <a:pPr marL="343080" indent="-342720">
              <a:lnSpc>
                <a:spcPct val="100000"/>
              </a:lnSpc>
              <a:buFont typeface="Arial"/>
              <a:buChar char="•"/>
            </a:pPr>
            <a:r>
              <a:rPr lang="pl-PL" sz="2500" strike="noStrike" spc="-1" dirty="0">
                <a:solidFill>
                  <a:srgbClr val="000000"/>
                </a:solidFill>
                <a:uFill>
                  <a:solidFill>
                    <a:srgbClr val="FFFFFF"/>
                  </a:solidFill>
                </a:uFill>
                <a:latin typeface="Calibri"/>
              </a:rPr>
              <a:t>telefonicznie: 75 75 46 255  oraz 75 75 46 288</a:t>
            </a:r>
            <a:endParaRPr sz="2500" dirty="0"/>
          </a:p>
          <a:p>
            <a:pPr>
              <a:lnSpc>
                <a:spcPct val="100000"/>
              </a:lnSpc>
            </a:pPr>
            <a:endParaRPr dirty="0"/>
          </a:p>
          <a:p>
            <a:pPr algn="ctr">
              <a:lnSpc>
                <a:spcPct val="100000"/>
              </a:lnSpc>
            </a:pPr>
            <a:endParaRPr dirty="0"/>
          </a:p>
        </p:txBody>
      </p:sp>
      <p:pic>
        <p:nvPicPr>
          <p:cNvPr id="387"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21" name="TextShape 1"/>
          <p:cNvSpPr txBox="1"/>
          <p:nvPr/>
        </p:nvSpPr>
        <p:spPr>
          <a:xfrm>
            <a:off x="550150" y="804627"/>
            <a:ext cx="8229240" cy="1142640"/>
          </a:xfrm>
          <a:prstGeom prst="rect">
            <a:avLst/>
          </a:prstGeom>
          <a:noFill/>
          <a:ln>
            <a:noFill/>
          </a:ln>
        </p:spPr>
        <p:txBody>
          <a:bodyPr anchor="ctr"/>
          <a:lstStyle/>
          <a:p>
            <a:pPr algn="ctr">
              <a:lnSpc>
                <a:spcPct val="100000"/>
              </a:lnSpc>
            </a:pPr>
            <a:r>
              <a:rPr lang="pl-PL" sz="3800" b="1" strike="noStrike" spc="-1" dirty="0">
                <a:solidFill>
                  <a:srgbClr val="000000"/>
                </a:solidFill>
                <a:uFill>
                  <a:solidFill>
                    <a:srgbClr val="FFFFFF"/>
                  </a:solidFill>
                </a:uFill>
                <a:latin typeface="Calibri"/>
              </a:rPr>
              <a:t>
Obszar realizacji ZIT AJ
</a:t>
            </a:r>
            <a:r>
              <a:rPr lang="pl-PL" sz="2000" strike="noStrike" spc="-1" dirty="0">
                <a:solidFill>
                  <a:srgbClr val="000000"/>
                </a:solidFill>
                <a:uFill>
                  <a:solidFill>
                    <a:srgbClr val="FFFFFF"/>
                  </a:solidFill>
                </a:uFill>
                <a:latin typeface="Arial"/>
                <a:ea typeface="DejaVu Sans"/>
              </a:rPr>
              <a:t>Obszarem realizacji ZIT AJ jest obszar jednostek samorządu terytorialnego, </a:t>
            </a:r>
            <a:r>
              <a:rPr lang="pl-PL" sz="2000" strike="noStrike" spc="-1" dirty="0">
                <a:solidFill>
                  <a:srgbClr val="000000"/>
                </a:solidFill>
                <a:uFill>
                  <a:solidFill>
                    <a:srgbClr val="FFFFFF"/>
                  </a:solidFill>
                </a:uFill>
                <a:latin typeface="Calibri"/>
                <a:ea typeface="DejaVu Sans"/>
              </a:rPr>
              <a:t>
</a:t>
            </a:r>
            <a:r>
              <a:rPr lang="pl-PL" sz="2000" strike="noStrike" spc="-1" dirty="0">
                <a:solidFill>
                  <a:srgbClr val="000000"/>
                </a:solidFill>
                <a:uFill>
                  <a:solidFill>
                    <a:srgbClr val="FFFFFF"/>
                  </a:solidFill>
                </a:uFill>
                <a:latin typeface="Arial"/>
                <a:ea typeface="DejaVu Sans"/>
              </a:rPr>
              <a:t>które przystąpiły do Porozumienia w celu wspólnej realizacji ZIT. </a:t>
            </a:r>
            <a:r>
              <a:rPr lang="pl-PL" sz="2000" strike="noStrike" spc="-1" dirty="0">
                <a:solidFill>
                  <a:srgbClr val="000000"/>
                </a:solidFill>
                <a:uFill>
                  <a:solidFill>
                    <a:srgbClr val="FFFFFF"/>
                  </a:solidFill>
                </a:uFill>
                <a:latin typeface="Calibri"/>
                <a:ea typeface="DejaVu Sans"/>
              </a:rPr>
              <a:t>
</a:t>
            </a:r>
            <a:r>
              <a:rPr lang="pl-PL" sz="3800" strike="noStrike" spc="-1" dirty="0">
                <a:solidFill>
                  <a:srgbClr val="000000"/>
                </a:solidFill>
                <a:uFill>
                  <a:solidFill>
                    <a:srgbClr val="FFFFFF"/>
                  </a:solidFill>
                </a:uFill>
                <a:latin typeface="Calibri"/>
                <a:ea typeface="DejaVu Sans"/>
              </a:rPr>
              <a:t>
</a:t>
            </a:r>
            <a:endParaRPr dirty="0"/>
          </a:p>
        </p:txBody>
      </p:sp>
      <p:pic>
        <p:nvPicPr>
          <p:cNvPr id="322" name="Obraz 3"/>
          <p:cNvPicPr/>
          <p:nvPr/>
        </p:nvPicPr>
        <p:blipFill>
          <a:blip r:embed="rId3"/>
          <a:stretch/>
        </p:blipFill>
        <p:spPr>
          <a:xfrm>
            <a:off x="4788000" y="260640"/>
            <a:ext cx="4355640" cy="436320"/>
          </a:xfrm>
          <a:prstGeom prst="rect">
            <a:avLst/>
          </a:prstGeom>
          <a:ln>
            <a:noFill/>
          </a:ln>
        </p:spPr>
      </p:pic>
      <p:sp>
        <p:nvSpPr>
          <p:cNvPr id="323" name="CustomShape 2"/>
          <p:cNvSpPr/>
          <p:nvPr/>
        </p:nvSpPr>
        <p:spPr>
          <a:xfrm>
            <a:off x="179640" y="1635120"/>
            <a:ext cx="741636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pic>
        <p:nvPicPr>
          <p:cNvPr id="324" name="Obraz 2"/>
          <p:cNvPicPr/>
          <p:nvPr/>
        </p:nvPicPr>
        <p:blipFill>
          <a:blip r:embed="rId4"/>
          <a:stretch/>
        </p:blipFill>
        <p:spPr>
          <a:xfrm>
            <a:off x="1576551" y="2416347"/>
            <a:ext cx="5839738" cy="415218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4400" b="1" strike="noStrike" spc="-1">
                <a:solidFill>
                  <a:srgbClr val="000000"/>
                </a:solidFill>
                <a:uFill>
                  <a:solidFill>
                    <a:srgbClr val="FFFFFF"/>
                  </a:solidFill>
                </a:uFill>
                <a:latin typeface="Calibri"/>
              </a:rPr>
              <a:t>
</a:t>
            </a:r>
            <a:endParaRPr/>
          </a:p>
        </p:txBody>
      </p:sp>
      <p:sp>
        <p:nvSpPr>
          <p:cNvPr id="395" name="TextShape 2"/>
          <p:cNvSpPr txBox="1"/>
          <p:nvPr/>
        </p:nvSpPr>
        <p:spPr>
          <a:xfrm>
            <a:off x="466200" y="2205000"/>
            <a:ext cx="8229240" cy="2160000"/>
          </a:xfrm>
          <a:prstGeom prst="rect">
            <a:avLst/>
          </a:prstGeom>
          <a:noFill/>
          <a:ln>
            <a:noFill/>
          </a:ln>
        </p:spPr>
        <p:txBody>
          <a:bodyPr/>
          <a:lstStyle/>
          <a:p>
            <a:pPr algn="ctr">
              <a:lnSpc>
                <a:spcPct val="100000"/>
              </a:lnSpc>
            </a:pPr>
            <a:r>
              <a:rPr lang="pl-PL" sz="3200" strike="noStrike" spc="-1">
                <a:solidFill>
                  <a:srgbClr val="000000"/>
                </a:solidFill>
                <a:uFill>
                  <a:solidFill>
                    <a:srgbClr val="FFFFFF"/>
                  </a:solidFill>
                </a:uFill>
                <a:latin typeface="Calibri"/>
              </a:rPr>
              <a:t> </a:t>
            </a:r>
            <a:endParaRPr/>
          </a:p>
          <a:p>
            <a:pPr algn="ctr">
              <a:lnSpc>
                <a:spcPct val="100000"/>
              </a:lnSpc>
            </a:pPr>
            <a:r>
              <a:rPr lang="pl-PL" sz="6600" b="1" strike="noStrike" spc="-1">
                <a:solidFill>
                  <a:srgbClr val="000000"/>
                </a:solidFill>
                <a:uFill>
                  <a:solidFill>
                    <a:srgbClr val="FFFFFF"/>
                  </a:solidFill>
                </a:uFill>
                <a:latin typeface="Calibri"/>
              </a:rPr>
              <a:t>Dziękujemy  za uwagę </a:t>
            </a:r>
            <a:endParaRPr/>
          </a:p>
        </p:txBody>
      </p:sp>
      <p:pic>
        <p:nvPicPr>
          <p:cNvPr id="396" name="Obraz 5"/>
          <p:cNvPicPr/>
          <p:nvPr/>
        </p:nvPicPr>
        <p:blipFill>
          <a:blip r:embed="rId3"/>
          <a:stretch/>
        </p:blipFill>
        <p:spPr>
          <a:xfrm>
            <a:off x="251640" y="260640"/>
            <a:ext cx="4680000" cy="46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25" name="TextShape 1"/>
          <p:cNvSpPr txBox="1"/>
          <p:nvPr/>
        </p:nvSpPr>
        <p:spPr>
          <a:xfrm>
            <a:off x="539640" y="69336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Członkowie ZIT AJ</a:t>
            </a:r>
            <a:endParaRPr/>
          </a:p>
        </p:txBody>
      </p:sp>
      <p:pic>
        <p:nvPicPr>
          <p:cNvPr id="326" name="Obraz 3"/>
          <p:cNvPicPr/>
          <p:nvPr/>
        </p:nvPicPr>
        <p:blipFill>
          <a:blip r:embed="rId3"/>
          <a:stretch/>
        </p:blipFill>
        <p:spPr>
          <a:xfrm>
            <a:off x="4788000" y="260640"/>
            <a:ext cx="4355640" cy="436320"/>
          </a:xfrm>
          <a:prstGeom prst="rect">
            <a:avLst/>
          </a:prstGeom>
          <a:ln>
            <a:noFill/>
          </a:ln>
        </p:spPr>
      </p:pic>
      <p:sp>
        <p:nvSpPr>
          <p:cNvPr id="327" name="CustomShape 2"/>
          <p:cNvSpPr/>
          <p:nvPr/>
        </p:nvSpPr>
        <p:spPr>
          <a:xfrm>
            <a:off x="395640" y="1628640"/>
            <a:ext cx="741636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graphicFrame>
        <p:nvGraphicFramePr>
          <p:cNvPr id="328" name="Table 3"/>
          <p:cNvGraphicFramePr/>
          <p:nvPr/>
        </p:nvGraphicFramePr>
        <p:xfrm>
          <a:off x="251640" y="1836360"/>
          <a:ext cx="8712720" cy="4184280"/>
        </p:xfrm>
        <a:graphic>
          <a:graphicData uri="http://schemas.openxmlformats.org/drawingml/2006/table">
            <a:tbl>
              <a:tblPr/>
              <a:tblGrid>
                <a:gridCol w="2085120"/>
                <a:gridCol w="2085120"/>
                <a:gridCol w="2085120"/>
                <a:gridCol w="2457360"/>
              </a:tblGrid>
              <a:tr h="1443240">
                <a:tc>
                  <a:txBody>
                    <a:bodyPr/>
                    <a:lstStyle/>
                    <a:p>
                      <a:pPr>
                        <a:lnSpc>
                          <a:spcPct val="100000"/>
                        </a:lnSpc>
                      </a:pPr>
                      <a:endParaRPr dirty="0"/>
                    </a:p>
                    <a:p>
                      <a:pPr>
                        <a:lnSpc>
                          <a:spcPct val="100000"/>
                        </a:lnSpc>
                      </a:pPr>
                      <a:r>
                        <a:rPr lang="pl-PL" sz="1800" b="1" strike="noStrike" spc="-1" dirty="0">
                          <a:solidFill>
                            <a:srgbClr val="FFFFFF"/>
                          </a:solidFill>
                          <a:uFill>
                            <a:solidFill>
                              <a:srgbClr val="FFFFFF"/>
                            </a:solidFill>
                          </a:uFill>
                          <a:latin typeface="Arial"/>
                        </a:rPr>
                        <a:t>Gmina miejska</a:t>
                      </a:r>
                      <a:endParaRPr dirty="0"/>
                    </a:p>
                    <a:p>
                      <a:pPr>
                        <a:lnSpc>
                          <a:spcPct val="100000"/>
                        </a:lnSpc>
                      </a:pP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c>
                  <a:txBody>
                    <a:bodyPr/>
                    <a:lstStyle/>
                    <a:p>
                      <a:pPr>
                        <a:lnSpc>
                          <a:spcPct val="100000"/>
                        </a:lnSpc>
                      </a:pPr>
                      <a:endParaRPr/>
                    </a:p>
                    <a:p>
                      <a:pPr>
                        <a:lnSpc>
                          <a:spcPct val="100000"/>
                        </a:lnSpc>
                      </a:pPr>
                      <a:r>
                        <a:rPr lang="pl-PL" sz="1800" b="1" strike="noStrike" spc="-1">
                          <a:solidFill>
                            <a:srgbClr val="FFFFFF"/>
                          </a:solidFill>
                          <a:uFill>
                            <a:solidFill>
                              <a:srgbClr val="FFFFFF"/>
                            </a:solidFill>
                          </a:uFill>
                          <a:latin typeface="Arial"/>
                        </a:rPr>
                        <a:t>Gmina miejsko-wiejska</a:t>
                      </a:r>
                      <a:endParaRPr/>
                    </a:p>
                    <a:p>
                      <a:pPr>
                        <a:lnSpc>
                          <a:spcPct val="100000"/>
                        </a:lnSpc>
                      </a:pP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c>
                  <a:txBody>
                    <a:bodyPr/>
                    <a:lstStyle/>
                    <a:p>
                      <a:pPr>
                        <a:lnSpc>
                          <a:spcPct val="100000"/>
                        </a:lnSpc>
                      </a:pPr>
                      <a:endParaRPr/>
                    </a:p>
                    <a:p>
                      <a:pPr>
                        <a:lnSpc>
                          <a:spcPct val="100000"/>
                        </a:lnSpc>
                      </a:pPr>
                      <a:r>
                        <a:rPr lang="pl-PL" sz="1800" b="1" strike="noStrike" spc="-1">
                          <a:solidFill>
                            <a:srgbClr val="FFFFFF"/>
                          </a:solidFill>
                          <a:uFill>
                            <a:solidFill>
                              <a:srgbClr val="FFFFFF"/>
                            </a:solidFill>
                          </a:uFill>
                          <a:latin typeface="Arial"/>
                        </a:rPr>
                        <a:t>Gmina wiejska</a:t>
                      </a:r>
                      <a:endParaRPr/>
                    </a:p>
                    <a:p>
                      <a:pPr>
                        <a:lnSpc>
                          <a:spcPct val="100000"/>
                        </a:lnSpc>
                      </a:pP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c>
                  <a:txBody>
                    <a:bodyPr/>
                    <a:lstStyle/>
                    <a:p>
                      <a:pPr>
                        <a:lnSpc>
                          <a:spcPct val="100000"/>
                        </a:lnSpc>
                      </a:pPr>
                      <a:endParaRPr/>
                    </a:p>
                    <a:p>
                      <a:pPr>
                        <a:lnSpc>
                          <a:spcPct val="100000"/>
                        </a:lnSpc>
                      </a:pPr>
                      <a:r>
                        <a:rPr lang="pl-PL" sz="1800" b="1" strike="noStrike" spc="-1">
                          <a:solidFill>
                            <a:srgbClr val="FFFFFF"/>
                          </a:solidFill>
                          <a:uFill>
                            <a:solidFill>
                              <a:srgbClr val="FFFFFF"/>
                            </a:solidFill>
                          </a:uFill>
                          <a:latin typeface="Arial"/>
                        </a:rPr>
                        <a:t>Miasto na prawach powiatu</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r>
              <a:tr h="2741040">
                <a:tc>
                  <a:txBody>
                    <a:bodyPr/>
                    <a:lstStyle/>
                    <a:p>
                      <a:pPr algn="just">
                        <a:lnSpc>
                          <a:spcPct val="100000"/>
                        </a:lnSpc>
                      </a:pPr>
                      <a:r>
                        <a:rPr lang="pl-PL" sz="1800" strike="noStrike" spc="-1">
                          <a:solidFill>
                            <a:srgbClr val="000000"/>
                          </a:solidFill>
                          <a:uFill>
                            <a:solidFill>
                              <a:srgbClr val="FFFFFF"/>
                            </a:solidFill>
                          </a:uFill>
                          <a:latin typeface="Arial"/>
                        </a:rPr>
                        <a:t>Karpacz</a:t>
                      </a:r>
                      <a:endParaRPr/>
                    </a:p>
                    <a:p>
                      <a:pPr algn="just">
                        <a:lnSpc>
                          <a:spcPct val="100000"/>
                        </a:lnSpc>
                      </a:pPr>
                      <a:r>
                        <a:rPr lang="pl-PL" sz="1800" strike="noStrike" spc="-1">
                          <a:solidFill>
                            <a:srgbClr val="000000"/>
                          </a:solidFill>
                          <a:uFill>
                            <a:solidFill>
                              <a:srgbClr val="FFFFFF"/>
                            </a:solidFill>
                          </a:uFill>
                          <a:latin typeface="Arial"/>
                        </a:rPr>
                        <a:t>Kowary</a:t>
                      </a:r>
                      <a:endParaRPr/>
                    </a:p>
                    <a:p>
                      <a:pPr algn="just">
                        <a:lnSpc>
                          <a:spcPct val="100000"/>
                        </a:lnSpc>
                      </a:pPr>
                      <a:r>
                        <a:rPr lang="pl-PL" sz="1800" strike="noStrike" spc="-1">
                          <a:solidFill>
                            <a:srgbClr val="000000"/>
                          </a:solidFill>
                          <a:uFill>
                            <a:solidFill>
                              <a:srgbClr val="FFFFFF"/>
                            </a:solidFill>
                          </a:uFill>
                          <a:latin typeface="Arial"/>
                        </a:rPr>
                        <a:t>Piechowice</a:t>
                      </a:r>
                      <a:endParaRPr/>
                    </a:p>
                    <a:p>
                      <a:pPr algn="just">
                        <a:lnSpc>
                          <a:spcPct val="100000"/>
                        </a:lnSpc>
                      </a:pPr>
                      <a:r>
                        <a:rPr lang="pl-PL" sz="1800" strike="noStrike" spc="-1">
                          <a:solidFill>
                            <a:srgbClr val="000000"/>
                          </a:solidFill>
                          <a:uFill>
                            <a:solidFill>
                              <a:srgbClr val="FFFFFF"/>
                            </a:solidFill>
                          </a:uFill>
                          <a:latin typeface="Arial"/>
                        </a:rPr>
                        <a:t>Szklarska Poręba</a:t>
                      </a:r>
                      <a:endParaRPr/>
                    </a:p>
                    <a:p>
                      <a:pPr algn="just">
                        <a:lnSpc>
                          <a:spcPct val="100000"/>
                        </a:lnSpc>
                      </a:pPr>
                      <a:r>
                        <a:rPr lang="pl-PL" sz="1800" strike="noStrike" spc="-1">
                          <a:solidFill>
                            <a:srgbClr val="000000"/>
                          </a:solidFill>
                          <a:uFill>
                            <a:solidFill>
                              <a:srgbClr val="FFFFFF"/>
                            </a:solidFill>
                          </a:uFill>
                          <a:latin typeface="Arial"/>
                        </a:rPr>
                        <a:t>Wojcieszów</a:t>
                      </a:r>
                      <a:endParaRPr/>
                    </a:p>
                    <a:p>
                      <a:pPr algn="just">
                        <a:lnSpc>
                          <a:spcPct val="100000"/>
                        </a:lnSpc>
                      </a:pPr>
                      <a:r>
                        <a:rPr lang="pl-PL" sz="1800" strike="noStrike" spc="-1">
                          <a:solidFill>
                            <a:srgbClr val="000000"/>
                          </a:solidFill>
                          <a:uFill>
                            <a:solidFill>
                              <a:srgbClr val="FFFFFF"/>
                            </a:solidFill>
                          </a:uFill>
                          <a:latin typeface="Arial"/>
                        </a:rPr>
                        <a:t>Złotoryja</a:t>
                      </a:r>
                      <a:endParaRPr/>
                    </a:p>
                    <a:p>
                      <a:pPr algn="just">
                        <a:lnSpc>
                          <a:spcPct val="100000"/>
                        </a:lnSpc>
                      </a:pP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a:solidFill>
                            <a:srgbClr val="000000"/>
                          </a:solidFill>
                          <a:uFill>
                            <a:solidFill>
                              <a:srgbClr val="FFFFFF"/>
                            </a:solidFill>
                          </a:uFill>
                          <a:latin typeface="Arial"/>
                        </a:rPr>
                        <a:t>Gryfów Śląski</a:t>
                      </a:r>
                      <a:endParaRPr/>
                    </a:p>
                    <a:p>
                      <a:pPr algn="just">
                        <a:lnSpc>
                          <a:spcPct val="100000"/>
                        </a:lnSpc>
                      </a:pPr>
                      <a:r>
                        <a:rPr lang="pl-PL" sz="1800" strike="noStrike" spc="-1">
                          <a:solidFill>
                            <a:srgbClr val="000000"/>
                          </a:solidFill>
                          <a:uFill>
                            <a:solidFill>
                              <a:srgbClr val="FFFFFF"/>
                            </a:solidFill>
                          </a:uFill>
                          <a:latin typeface="Arial"/>
                        </a:rPr>
                        <a:t>Lubomierz</a:t>
                      </a:r>
                      <a:endParaRPr/>
                    </a:p>
                    <a:p>
                      <a:pPr algn="just">
                        <a:lnSpc>
                          <a:spcPct val="100000"/>
                        </a:lnSpc>
                      </a:pPr>
                      <a:r>
                        <a:rPr lang="pl-PL" sz="1800" strike="noStrike" spc="-1">
                          <a:solidFill>
                            <a:srgbClr val="000000"/>
                          </a:solidFill>
                          <a:uFill>
                            <a:solidFill>
                              <a:srgbClr val="FFFFFF"/>
                            </a:solidFill>
                          </a:uFill>
                          <a:latin typeface="Arial"/>
                        </a:rPr>
                        <a:t>Mirsk</a:t>
                      </a:r>
                      <a:endParaRPr/>
                    </a:p>
                    <a:p>
                      <a:pPr algn="just">
                        <a:lnSpc>
                          <a:spcPct val="100000"/>
                        </a:lnSpc>
                      </a:pPr>
                      <a:r>
                        <a:rPr lang="pl-PL" sz="1800" strike="noStrike" spc="-1">
                          <a:solidFill>
                            <a:srgbClr val="000000"/>
                          </a:solidFill>
                          <a:uFill>
                            <a:solidFill>
                              <a:srgbClr val="FFFFFF"/>
                            </a:solidFill>
                          </a:uFill>
                          <a:latin typeface="Arial"/>
                        </a:rPr>
                        <a:t>Wleń</a:t>
                      </a:r>
                      <a:endParaRPr/>
                    </a:p>
                    <a:p>
                      <a:pPr algn="just">
                        <a:lnSpc>
                          <a:spcPct val="100000"/>
                        </a:lnSpc>
                      </a:pPr>
                      <a:r>
                        <a:rPr lang="pl-PL" sz="1800" strike="noStrike" spc="-1">
                          <a:solidFill>
                            <a:srgbClr val="000000"/>
                          </a:solidFill>
                          <a:uFill>
                            <a:solidFill>
                              <a:srgbClr val="FFFFFF"/>
                            </a:solidFill>
                          </a:uFill>
                          <a:latin typeface="Arial"/>
                        </a:rPr>
                        <a:t>Świerzawa</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a:solidFill>
                            <a:srgbClr val="000000"/>
                          </a:solidFill>
                          <a:uFill>
                            <a:solidFill>
                              <a:srgbClr val="FFFFFF"/>
                            </a:solidFill>
                          </a:uFill>
                          <a:latin typeface="Arial"/>
                        </a:rPr>
                        <a:t>Janowice Wielkie</a:t>
                      </a:r>
                      <a:endParaRPr/>
                    </a:p>
                    <a:p>
                      <a:pPr algn="just">
                        <a:lnSpc>
                          <a:spcPct val="100000"/>
                        </a:lnSpc>
                      </a:pPr>
                      <a:r>
                        <a:rPr lang="pl-PL" sz="1800" strike="noStrike" spc="-1">
                          <a:solidFill>
                            <a:srgbClr val="000000"/>
                          </a:solidFill>
                          <a:uFill>
                            <a:solidFill>
                              <a:srgbClr val="FFFFFF"/>
                            </a:solidFill>
                          </a:uFill>
                          <a:latin typeface="Arial"/>
                        </a:rPr>
                        <a:t>Jeżów Sudecki</a:t>
                      </a:r>
                      <a:endParaRPr/>
                    </a:p>
                    <a:p>
                      <a:pPr algn="just">
                        <a:lnSpc>
                          <a:spcPct val="100000"/>
                        </a:lnSpc>
                      </a:pPr>
                      <a:r>
                        <a:rPr lang="pl-PL" sz="1800" strike="noStrike" spc="-1">
                          <a:solidFill>
                            <a:srgbClr val="000000"/>
                          </a:solidFill>
                          <a:uFill>
                            <a:solidFill>
                              <a:srgbClr val="FFFFFF"/>
                            </a:solidFill>
                          </a:uFill>
                          <a:latin typeface="Arial"/>
                        </a:rPr>
                        <a:t>Mysłakowice</a:t>
                      </a:r>
                      <a:endParaRPr/>
                    </a:p>
                    <a:p>
                      <a:pPr algn="just">
                        <a:lnSpc>
                          <a:spcPct val="100000"/>
                        </a:lnSpc>
                      </a:pPr>
                      <a:r>
                        <a:rPr lang="pl-PL" sz="1800" strike="noStrike" spc="-1">
                          <a:solidFill>
                            <a:srgbClr val="000000"/>
                          </a:solidFill>
                          <a:uFill>
                            <a:solidFill>
                              <a:srgbClr val="FFFFFF"/>
                            </a:solidFill>
                          </a:uFill>
                          <a:latin typeface="Arial"/>
                        </a:rPr>
                        <a:t>Podgórzyn</a:t>
                      </a:r>
                      <a:endParaRPr/>
                    </a:p>
                    <a:p>
                      <a:pPr algn="just">
                        <a:lnSpc>
                          <a:spcPct val="100000"/>
                        </a:lnSpc>
                      </a:pPr>
                      <a:r>
                        <a:rPr lang="pl-PL" sz="1800" strike="noStrike" spc="-1">
                          <a:solidFill>
                            <a:srgbClr val="000000"/>
                          </a:solidFill>
                          <a:uFill>
                            <a:solidFill>
                              <a:srgbClr val="FFFFFF"/>
                            </a:solidFill>
                          </a:uFill>
                          <a:latin typeface="Arial"/>
                        </a:rPr>
                        <a:t>Stara Kamienica</a:t>
                      </a:r>
                      <a:endParaRPr/>
                    </a:p>
                    <a:p>
                      <a:pPr algn="just">
                        <a:lnSpc>
                          <a:spcPct val="100000"/>
                        </a:lnSpc>
                      </a:pPr>
                      <a:r>
                        <a:rPr lang="pl-PL" sz="1800" strike="noStrike" spc="-1">
                          <a:solidFill>
                            <a:srgbClr val="000000"/>
                          </a:solidFill>
                          <a:uFill>
                            <a:solidFill>
                              <a:srgbClr val="FFFFFF"/>
                            </a:solidFill>
                          </a:uFill>
                          <a:latin typeface="Arial"/>
                        </a:rPr>
                        <a:t>Pielgrzymka</a:t>
                      </a:r>
                      <a:endParaRPr/>
                    </a:p>
                    <a:p>
                      <a:pPr algn="just">
                        <a:lnSpc>
                          <a:spcPct val="100000"/>
                        </a:lnSpc>
                      </a:pPr>
                      <a:endParaRPr/>
                    </a:p>
                    <a:p>
                      <a:pPr algn="just">
                        <a:lnSpc>
                          <a:spcPct val="100000"/>
                        </a:lnSpc>
                      </a:pP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dirty="0">
                          <a:solidFill>
                            <a:srgbClr val="000000"/>
                          </a:solidFill>
                          <a:uFill>
                            <a:solidFill>
                              <a:srgbClr val="FFFFFF"/>
                            </a:solidFill>
                          </a:uFill>
                          <a:latin typeface="Arial"/>
                        </a:rPr>
                        <a:t>Jelenia Góra</a:t>
                      </a:r>
                      <a:endParaRPr dirty="0"/>
                    </a:p>
                    <a:p>
                      <a:pPr algn="just">
                        <a:lnSpc>
                          <a:spcPct val="100000"/>
                        </a:lnSpc>
                      </a:pPr>
                      <a:endParaRP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29" name="TextShape 1"/>
          <p:cNvSpPr txBox="1"/>
          <p:nvPr/>
        </p:nvSpPr>
        <p:spPr>
          <a:xfrm>
            <a:off x="450360" y="134064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Cel strategiczny ZIT AJ </a:t>
            </a:r>
            <a:endParaRPr/>
          </a:p>
        </p:txBody>
      </p:sp>
      <p:sp>
        <p:nvSpPr>
          <p:cNvPr id="330" name="TextShape 2"/>
          <p:cNvSpPr txBox="1"/>
          <p:nvPr/>
        </p:nvSpPr>
        <p:spPr>
          <a:xfrm>
            <a:off x="457200" y="1772640"/>
            <a:ext cx="8229240" cy="4525560"/>
          </a:xfrm>
          <a:prstGeom prst="rect">
            <a:avLst/>
          </a:prstGeom>
          <a:noFill/>
          <a:ln>
            <a:noFill/>
          </a:ln>
        </p:spPr>
        <p:txBody>
          <a:bodyPr/>
          <a:lstStyle/>
          <a:p>
            <a:pPr algn="just">
              <a:lnSpc>
                <a:spcPct val="100000"/>
              </a:lnSpc>
            </a:pPr>
            <a:endParaRPr/>
          </a:p>
          <a:p>
            <a:pPr algn="just">
              <a:lnSpc>
                <a:spcPct val="100000"/>
              </a:lnSpc>
            </a:pPr>
            <a:endParaRPr/>
          </a:p>
          <a:p>
            <a:pPr algn="ctr">
              <a:lnSpc>
                <a:spcPct val="100000"/>
              </a:lnSpc>
            </a:pPr>
            <a:r>
              <a:rPr lang="pl-PL" sz="2400" b="1" i="1" strike="noStrike" spc="-1">
                <a:solidFill>
                  <a:srgbClr val="000000"/>
                </a:solidFill>
                <a:uFill>
                  <a:solidFill>
                    <a:srgbClr val="FFFFFF"/>
                  </a:solidFill>
                </a:uFill>
                <a:latin typeface="Calibri"/>
              </a:rPr>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a:p>
            <a:pPr>
              <a:lnSpc>
                <a:spcPct val="100000"/>
              </a:lnSpc>
            </a:pPr>
            <a:endParaRPr/>
          </a:p>
        </p:txBody>
      </p:sp>
      <p:pic>
        <p:nvPicPr>
          <p:cNvPr id="331" name="Obraz 3"/>
          <p:cNvPicPr/>
          <p:nvPr/>
        </p:nvPicPr>
        <p:blipFill>
          <a:blip r:embed="rId4"/>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2" name="TextShape 1"/>
          <p:cNvSpPr txBox="1"/>
          <p:nvPr/>
        </p:nvSpPr>
        <p:spPr>
          <a:xfrm>
            <a:off x="539640" y="69336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Cele szczegółowe ZIT AJ</a:t>
            </a:r>
            <a:endParaRPr/>
          </a:p>
        </p:txBody>
      </p:sp>
      <p:pic>
        <p:nvPicPr>
          <p:cNvPr id="333" name="Obraz 3"/>
          <p:cNvPicPr/>
          <p:nvPr/>
        </p:nvPicPr>
        <p:blipFill>
          <a:blip r:embed="rId3"/>
          <a:stretch/>
        </p:blipFill>
        <p:spPr>
          <a:xfrm>
            <a:off x="4788000" y="260640"/>
            <a:ext cx="4355640" cy="436320"/>
          </a:xfrm>
          <a:prstGeom prst="rect">
            <a:avLst/>
          </a:prstGeom>
          <a:ln>
            <a:noFill/>
          </a:ln>
        </p:spPr>
      </p:pic>
      <p:sp>
        <p:nvSpPr>
          <p:cNvPr id="334" name="CustomShape 2"/>
          <p:cNvSpPr/>
          <p:nvPr/>
        </p:nvSpPr>
        <p:spPr>
          <a:xfrm>
            <a:off x="179640" y="1635120"/>
            <a:ext cx="7416360" cy="59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marL="399960" indent="-399600">
              <a:lnSpc>
                <a:spcPct val="100000"/>
              </a:lnSpc>
              <a:buFont typeface="Calibri"/>
              <a:buAutoNum type="romanUcPeriod"/>
            </a:pPr>
            <a:r>
              <a:rPr lang="pl-PL" sz="2400" b="1" strike="noStrike" spc="-1" dirty="0">
                <a:solidFill>
                  <a:srgbClr val="000000"/>
                </a:solidFill>
                <a:uFill>
                  <a:solidFill>
                    <a:srgbClr val="FFFFFF"/>
                  </a:solidFill>
                </a:uFill>
                <a:latin typeface="Calibri"/>
              </a:rPr>
              <a:t>Stworzenie dogodnych warunków dla inwestycji generujących nowe miejsca pracy w AJ</a:t>
            </a:r>
            <a:endParaRPr dirty="0"/>
          </a:p>
          <a:p>
            <a:pPr>
              <a:lnSpc>
                <a:spcPct val="100000"/>
              </a:lnSpc>
            </a:pPr>
            <a:endParaRPr dirty="0"/>
          </a:p>
          <a:p>
            <a:pPr marL="514710" indent="-514350">
              <a:lnSpc>
                <a:spcPct val="100000"/>
              </a:lnSpc>
              <a:buFont typeface="+mj-lt"/>
              <a:buAutoNum type="romanUcPeriod" startAt="2"/>
            </a:pPr>
            <a:r>
              <a:rPr lang="pl-PL" sz="2400" b="1" strike="noStrike" spc="-1" dirty="0">
                <a:solidFill>
                  <a:srgbClr val="000000"/>
                </a:solidFill>
                <a:uFill>
                  <a:solidFill>
                    <a:srgbClr val="FFFFFF"/>
                  </a:solidFill>
                </a:uFill>
                <a:latin typeface="Calibri"/>
              </a:rPr>
              <a:t>Dogodna dostępność komunikacyjna i infrastrukturalna AJ</a:t>
            </a:r>
            <a:endParaRPr dirty="0"/>
          </a:p>
          <a:p>
            <a:pPr>
              <a:lnSpc>
                <a:spcPct val="100000"/>
              </a:lnSpc>
            </a:pPr>
            <a:endParaRPr dirty="0"/>
          </a:p>
          <a:p>
            <a:pPr marL="514710" indent="-514350">
              <a:lnSpc>
                <a:spcPct val="100000"/>
              </a:lnSpc>
              <a:buFont typeface="+mj-lt"/>
              <a:buAutoNum type="romanUcPeriod" startAt="3"/>
            </a:pPr>
            <a:r>
              <a:rPr lang="pl-PL" sz="2400" b="1" strike="noStrike" spc="-1" dirty="0">
                <a:solidFill>
                  <a:srgbClr val="000000"/>
                </a:solidFill>
                <a:uFill>
                  <a:solidFill>
                    <a:srgbClr val="FFFFFF"/>
                  </a:solidFill>
                </a:uFill>
                <a:latin typeface="Calibri"/>
              </a:rPr>
              <a:t>Atrakcyjna dla mieszkańców i przedsiębiorstw przestrzeń AJ</a:t>
            </a:r>
            <a:endParaRPr dirty="0"/>
          </a:p>
          <a:p>
            <a:pPr>
              <a:lnSpc>
                <a:spcPct val="100000"/>
              </a:lnSpc>
            </a:pPr>
            <a:endParaRPr dirty="0"/>
          </a:p>
          <a:p>
            <a:pPr marL="514710" indent="-514350">
              <a:lnSpc>
                <a:spcPct val="100000"/>
              </a:lnSpc>
              <a:buFont typeface="+mj-lt"/>
              <a:buAutoNum type="romanUcPeriod" startAt="4"/>
            </a:pPr>
            <a:r>
              <a:rPr lang="pl-PL" sz="2400" b="1" strike="noStrike" spc="-1" dirty="0">
                <a:solidFill>
                  <a:srgbClr val="000000"/>
                </a:solidFill>
                <a:uFill>
                  <a:solidFill>
                    <a:srgbClr val="FFFFFF"/>
                  </a:solidFill>
                </a:uFill>
                <a:latin typeface="Calibri"/>
              </a:rPr>
              <a:t>Aktywni zawodowo i społecznie mieszkańcy AJ</a:t>
            </a: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5" name="TextShape 1"/>
          <p:cNvSpPr txBox="1"/>
          <p:nvPr/>
        </p:nvSpPr>
        <p:spPr>
          <a:xfrm>
            <a:off x="0" y="1772640"/>
            <a:ext cx="9036000" cy="4968360"/>
          </a:xfrm>
          <a:prstGeom prst="rect">
            <a:avLst/>
          </a:prstGeom>
          <a:noFill/>
          <a:ln>
            <a:noFill/>
          </a:ln>
        </p:spPr>
        <p:txBody>
          <a:bodyPr anchor="ctr"/>
          <a:lstStyle/>
          <a:p>
            <a:pPr algn="ctr">
              <a:lnSpc>
                <a:spcPct val="100000"/>
              </a:lnSpc>
            </a:pPr>
            <a:r>
              <a:rPr lang="pl-PL" sz="5400" b="1" strike="noStrike" spc="-1" dirty="0">
                <a:solidFill>
                  <a:srgbClr val="000000"/>
                </a:solidFill>
                <a:uFill>
                  <a:solidFill>
                    <a:srgbClr val="FFFFFF"/>
                  </a:solidFill>
                </a:uFill>
                <a:latin typeface="Calibri"/>
              </a:rPr>
              <a:t>
</a:t>
            </a:r>
            <a:r>
              <a:rPr lang="pl-PL" sz="4400" strike="noStrike" spc="-1" dirty="0">
                <a:solidFill>
                  <a:srgbClr val="000000"/>
                </a:solidFill>
                <a:uFill>
                  <a:solidFill>
                    <a:srgbClr val="FFFFFF"/>
                  </a:solidFill>
                </a:uFill>
                <a:latin typeface="Calibri"/>
              </a:rPr>
              <a:t>Kryteria oceny zgodności projektów ze Strategią ZIT AJ
Nabór </a:t>
            </a:r>
            <a:r>
              <a:rPr lang="pl-PL" sz="4400" strike="noStrike" spc="-1" dirty="0" smtClean="0">
                <a:solidFill>
                  <a:srgbClr val="000000"/>
                </a:solidFill>
                <a:uFill>
                  <a:solidFill>
                    <a:srgbClr val="FFFFFF"/>
                  </a:solidFill>
                </a:uFill>
                <a:latin typeface="Calibri"/>
              </a:rPr>
              <a:t>9.2.3</a:t>
            </a:r>
            <a:r>
              <a:rPr lang="pl-PL" sz="4400" strike="noStrike" spc="-1" dirty="0">
                <a:solidFill>
                  <a:srgbClr val="000000"/>
                </a:solidFill>
                <a:uFill>
                  <a:solidFill>
                    <a:srgbClr val="FFFFFF"/>
                  </a:solidFill>
                </a:uFill>
                <a:latin typeface="Calibri"/>
              </a:rPr>
              <a:t>
</a:t>
            </a:r>
            <a:r>
              <a:rPr lang="pl-PL" sz="4000" b="1" strike="noStrike" spc="-1" dirty="0" smtClean="0">
                <a:solidFill>
                  <a:srgbClr val="000000"/>
                </a:solidFill>
                <a:uFill>
                  <a:solidFill>
                    <a:srgbClr val="FFFFFF"/>
                  </a:solidFill>
                </a:uFill>
                <a:latin typeface="Calibri"/>
              </a:rPr>
              <a:t>DOSTĘP DO WYSOKIEJ JAKOŚCI USŁUG SPOŁECZNYCH – ZIT </a:t>
            </a:r>
            <a:r>
              <a:rPr lang="pl-PL" sz="4000" b="1" strike="noStrike" spc="-1" dirty="0" smtClean="0">
                <a:solidFill>
                  <a:srgbClr val="000000"/>
                </a:solidFill>
                <a:uFill>
                  <a:solidFill>
                    <a:srgbClr val="FFFFFF"/>
                  </a:solidFill>
                </a:uFill>
                <a:latin typeface="Calibri"/>
              </a:rPr>
              <a:t>AJ</a:t>
            </a:r>
            <a:r>
              <a:rPr lang="pl-PL" sz="4000" b="1" strike="noStrike" spc="-1" dirty="0" smtClean="0">
                <a:solidFill>
                  <a:srgbClr val="000000"/>
                </a:solidFill>
                <a:uFill>
                  <a:solidFill>
                    <a:srgbClr val="FFFFFF"/>
                  </a:solidFill>
                </a:uFill>
                <a:latin typeface="Calibri"/>
              </a:rPr>
              <a:t>
</a:t>
            </a:r>
            <a:r>
              <a:rPr lang="pl-PL" sz="3600" strike="noStrike" spc="-1" dirty="0" smtClean="0">
                <a:solidFill>
                  <a:srgbClr val="000000"/>
                </a:solidFill>
                <a:uFill>
                  <a:solidFill>
                    <a:srgbClr val="FFFFFF"/>
                  </a:solidFill>
                </a:uFill>
                <a:latin typeface="Calibri"/>
              </a:rPr>
              <a:t>
</a:t>
            </a:r>
            <a:r>
              <a:rPr lang="pl-PL" sz="3600" u="sng" strike="noStrike" spc="-1" dirty="0" smtClean="0">
                <a:solidFill>
                  <a:srgbClr val="000000"/>
                </a:solidFill>
                <a:uFill>
                  <a:solidFill>
                    <a:srgbClr val="FFFFFF"/>
                  </a:solidFill>
                </a:uFill>
                <a:latin typeface="Calibri"/>
              </a:rPr>
              <a:t>Liczba możliwych do zdobycia punktów, będzie stanowić </a:t>
            </a:r>
            <a:r>
              <a:rPr lang="pl-PL" sz="3600" b="1" u="sng" strike="noStrike" spc="-1" dirty="0" smtClean="0">
                <a:solidFill>
                  <a:srgbClr val="000000"/>
                </a:solidFill>
                <a:uFill>
                  <a:solidFill>
                    <a:srgbClr val="FFFFFF"/>
                  </a:solidFill>
                </a:uFill>
                <a:latin typeface="Calibri"/>
              </a:rPr>
              <a:t>50 %</a:t>
            </a:r>
            <a:r>
              <a:rPr lang="pl-PL" sz="3600" u="sng" strike="noStrike" spc="-1" dirty="0" smtClean="0">
                <a:solidFill>
                  <a:srgbClr val="000000"/>
                </a:solidFill>
                <a:uFill>
                  <a:solidFill>
                    <a:srgbClr val="FFFFFF"/>
                  </a:solidFill>
                </a:uFill>
                <a:latin typeface="Calibri"/>
              </a:rPr>
              <a:t> wszystkich możliwych  do zdobycia punktów</a:t>
            </a:r>
            <a:r>
              <a:rPr lang="pl-PL" sz="5400" strike="noStrike" spc="-1" dirty="0" smtClean="0">
                <a:solidFill>
                  <a:srgbClr val="000000"/>
                </a:solidFill>
                <a:uFill>
                  <a:solidFill>
                    <a:srgbClr val="FFFFFF"/>
                  </a:solidFill>
                </a:uFill>
                <a:latin typeface="Calibri"/>
              </a:rPr>
              <a:t>
</a:t>
            </a:r>
            <a:r>
              <a:rPr lang="pl-PL" sz="4400" b="1" strike="noStrike" spc="-1" dirty="0" smtClean="0">
                <a:solidFill>
                  <a:srgbClr val="000000"/>
                </a:solidFill>
                <a:uFill>
                  <a:solidFill>
                    <a:srgbClr val="FFFFFF"/>
                  </a:solidFill>
                </a:uFill>
                <a:latin typeface="Calibri"/>
              </a:rPr>
              <a:t>
</a:t>
            </a:r>
            <a:endParaRPr dirty="0"/>
          </a:p>
        </p:txBody>
      </p:sp>
      <p:pic>
        <p:nvPicPr>
          <p:cNvPr id="336" name="Obraz 5"/>
          <p:cNvPicPr/>
          <p:nvPr/>
        </p:nvPicPr>
        <p:blipFill>
          <a:blip r:embed="rId3"/>
          <a:stretch/>
        </p:blipFill>
        <p:spPr>
          <a:xfrm>
            <a:off x="251640" y="260640"/>
            <a:ext cx="4680000" cy="46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7" name="TextShape 1"/>
          <p:cNvSpPr txBox="1"/>
          <p:nvPr/>
        </p:nvSpPr>
        <p:spPr>
          <a:xfrm>
            <a:off x="251640" y="1196640"/>
            <a:ext cx="8712720" cy="5400360"/>
          </a:xfrm>
          <a:prstGeom prst="rect">
            <a:avLst/>
          </a:prstGeom>
          <a:noFill/>
          <a:ln>
            <a:noFill/>
          </a:ln>
        </p:spPr>
        <p:txBody>
          <a:bodyPr anchor="ctr"/>
          <a:lstStyle/>
          <a:p>
            <a:pPr algn="ctr">
              <a:lnSpc>
                <a:spcPct val="100000"/>
              </a:lnSpc>
            </a:pPr>
            <a:r>
              <a:rPr lang="pl-PL" sz="3800" strike="noStrike" spc="-1">
                <a:solidFill>
                  <a:srgbClr val="000000"/>
                </a:solidFill>
                <a:uFill>
                  <a:solidFill>
                    <a:srgbClr val="FFFFFF"/>
                  </a:solidFill>
                </a:uFill>
                <a:latin typeface="Calibri"/>
              </a:rPr>
              <a:t>
</a:t>
            </a:r>
            <a:endParaRPr/>
          </a:p>
        </p:txBody>
      </p:sp>
      <p:pic>
        <p:nvPicPr>
          <p:cNvPr id="338" name="Obraz 3"/>
          <p:cNvPicPr/>
          <p:nvPr/>
        </p:nvPicPr>
        <p:blipFill>
          <a:blip r:embed="rId3"/>
          <a:stretch/>
        </p:blipFill>
        <p:spPr>
          <a:xfrm>
            <a:off x="4788000" y="260640"/>
            <a:ext cx="4355640" cy="436320"/>
          </a:xfrm>
          <a:prstGeom prst="rect">
            <a:avLst/>
          </a:prstGeom>
          <a:ln>
            <a:noFill/>
          </a:ln>
        </p:spPr>
      </p:pic>
      <p:graphicFrame>
        <p:nvGraphicFramePr>
          <p:cNvPr id="339" name="Table 2"/>
          <p:cNvGraphicFramePr/>
          <p:nvPr>
            <p:extLst>
              <p:ext uri="{D42A27DB-BD31-4B8C-83A1-F6EECF244321}">
                <p14:modId xmlns:p14="http://schemas.microsoft.com/office/powerpoint/2010/main" val="996314037"/>
              </p:ext>
            </p:extLst>
          </p:nvPr>
        </p:nvGraphicFramePr>
        <p:xfrm>
          <a:off x="35640" y="1126440"/>
          <a:ext cx="9108000" cy="5470560"/>
        </p:xfrm>
        <a:graphic>
          <a:graphicData uri="http://schemas.openxmlformats.org/drawingml/2006/table">
            <a:tbl>
              <a:tblPr/>
              <a:tblGrid>
                <a:gridCol w="950040"/>
                <a:gridCol w="4599360"/>
                <a:gridCol w="1993320"/>
                <a:gridCol w="1565280"/>
              </a:tblGrid>
              <a:tr h="928800">
                <a:tc>
                  <a:txBody>
                    <a:bodyPr/>
                    <a:lstStyle/>
                    <a:p>
                      <a:pPr algn="ctr">
                        <a:lnSpc>
                          <a:spcPct val="100000"/>
                        </a:lnSpc>
                      </a:pPr>
                      <a:r>
                        <a:rPr lang="pl-PL" sz="1800" b="1" strike="noStrike" spc="-1" dirty="0" err="1">
                          <a:solidFill>
                            <a:srgbClr val="FFFFFF"/>
                          </a:solidFill>
                          <a:uFill>
                            <a:solidFill>
                              <a:srgbClr val="FFFFFF"/>
                            </a:solidFill>
                          </a:uFill>
                          <a:latin typeface="Calibri"/>
                        </a:rPr>
                        <a:t>L.p</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c>
                  <a:txBody>
                    <a:bodyPr/>
                    <a:lstStyle/>
                    <a:p>
                      <a:pPr algn="ctr">
                        <a:lnSpc>
                          <a:spcPct val="100000"/>
                        </a:lnSpc>
                      </a:pPr>
                      <a:r>
                        <a:rPr lang="pl-PL" sz="1800" b="1" strike="noStrike" spc="-1" dirty="0">
                          <a:solidFill>
                            <a:srgbClr val="FFFFFF"/>
                          </a:solidFill>
                          <a:uFill>
                            <a:solidFill>
                              <a:srgbClr val="FFFFFF"/>
                            </a:solidFill>
                          </a:uFill>
                          <a:latin typeface="Calibri"/>
                        </a:rPr>
                        <a:t>Nazwa kryterium</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c>
                  <a:txBody>
                    <a:bodyPr/>
                    <a:lstStyle/>
                    <a:p>
                      <a:pPr algn="ctr">
                        <a:lnSpc>
                          <a:spcPct val="100000"/>
                        </a:lnSpc>
                      </a:pPr>
                      <a:r>
                        <a:rPr lang="pl-PL" sz="1800" b="1" strike="noStrike" spc="-1">
                          <a:solidFill>
                            <a:srgbClr val="FFFFFF"/>
                          </a:solidFill>
                          <a:uFill>
                            <a:solidFill>
                              <a:srgbClr val="FFFFFF"/>
                            </a:solidFill>
                          </a:uFill>
                          <a:latin typeface="Calibri"/>
                        </a:rPr>
                        <a:t>Opis znaczenia kryterium</a:t>
                      </a:r>
                      <a:endParaRPr/>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c>
                  <a:txBody>
                    <a:bodyPr/>
                    <a:lstStyle/>
                    <a:p>
                      <a:pPr algn="ctr">
                        <a:lnSpc>
                          <a:spcPct val="100000"/>
                        </a:lnSpc>
                      </a:pPr>
                      <a:r>
                        <a:rPr lang="pl-PL" sz="1800" b="1" strike="noStrike" spc="-1">
                          <a:solidFill>
                            <a:srgbClr val="FFFFFF"/>
                          </a:solidFill>
                          <a:uFill>
                            <a:solidFill>
                              <a:srgbClr val="FFFFFF"/>
                            </a:solidFill>
                          </a:uFill>
                          <a:latin typeface="Calibri"/>
                        </a:rPr>
                        <a:t>Waga kryterium</a:t>
                      </a:r>
                      <a:endParaRPr/>
                    </a:p>
                    <a:p>
                      <a:pPr algn="ctr">
                        <a:lnSpc>
                          <a:spcPct val="100000"/>
                        </a:lnSpc>
                      </a:pPr>
                      <a:r>
                        <a:rPr lang="pl-PL" sz="1800" b="1" strike="noStrike" spc="-1">
                          <a:solidFill>
                            <a:srgbClr val="FFFFFF"/>
                          </a:solidFill>
                          <a:uFill>
                            <a:solidFill>
                              <a:srgbClr val="FFFFFF"/>
                            </a:solidFill>
                          </a:uFill>
                          <a:latin typeface="Calibri"/>
                        </a:rPr>
                        <a:t> %</a:t>
                      </a:r>
                      <a:endParaRPr/>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r>
              <a:tr h="727920">
                <a:tc>
                  <a:txBody>
                    <a:bodyPr/>
                    <a:lstStyle/>
                    <a:p>
                      <a:pPr>
                        <a:lnSpc>
                          <a:spcPct val="100000"/>
                        </a:lnSpc>
                      </a:pPr>
                      <a:r>
                        <a:rPr lang="pl-PL" sz="1800" strike="noStrike" spc="-1">
                          <a:solidFill>
                            <a:srgbClr val="000000"/>
                          </a:solidFill>
                          <a:uFill>
                            <a:solidFill>
                              <a:srgbClr val="FFFFFF"/>
                            </a:solidFill>
                          </a:uFill>
                          <a:latin typeface="Calibri"/>
                        </a:rPr>
                        <a:t>1</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c>
                  <a:txBody>
                    <a:bodyPr/>
                    <a:lstStyle/>
                    <a:p>
                      <a:pPr>
                        <a:lnSpc>
                          <a:spcPct val="100000"/>
                        </a:lnSpc>
                      </a:pPr>
                      <a:r>
                        <a:rPr lang="pl-PL" sz="1800" strike="noStrike" spc="-1">
                          <a:solidFill>
                            <a:srgbClr val="000000"/>
                          </a:solidFill>
                          <a:uFill>
                            <a:solidFill>
                              <a:srgbClr val="FFFFFF"/>
                            </a:solidFill>
                          </a:uFill>
                          <a:latin typeface="Calibri"/>
                        </a:rPr>
                        <a:t>Ocena zgodności projektu ze strategią ZIT AJ</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Tak/Nie</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n/d</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r>
              <a:tr h="791640">
                <a:tc>
                  <a:txBody>
                    <a:bodyPr/>
                    <a:lstStyle/>
                    <a:p>
                      <a:pPr>
                        <a:lnSpc>
                          <a:spcPct val="100000"/>
                        </a:lnSpc>
                      </a:pPr>
                      <a:r>
                        <a:rPr lang="pl-PL" sz="1800" strike="noStrike" spc="-1">
                          <a:solidFill>
                            <a:srgbClr val="000000"/>
                          </a:solidFill>
                          <a:uFill>
                            <a:solidFill>
                              <a:srgbClr val="FFFFFF"/>
                            </a:solidFill>
                          </a:uFill>
                          <a:latin typeface="Calibri"/>
                        </a:rPr>
                        <a:t>2</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nSpc>
                          <a:spcPct val="100000"/>
                        </a:lnSpc>
                      </a:pPr>
                      <a:r>
                        <a:rPr lang="pl-PL" sz="1800" strike="noStrike" spc="-1">
                          <a:solidFill>
                            <a:srgbClr val="000000"/>
                          </a:solidFill>
                          <a:uFill>
                            <a:solidFill>
                              <a:srgbClr val="FFFFFF"/>
                            </a:solidFill>
                          </a:uFill>
                          <a:latin typeface="Calibri"/>
                        </a:rPr>
                        <a:t>Poprawność doboru wskaźników</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Tak/Nie</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n/d</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r>
              <a:tr h="863640">
                <a:tc>
                  <a:txBody>
                    <a:bodyPr/>
                    <a:lstStyle/>
                    <a:p>
                      <a:pPr>
                        <a:lnSpc>
                          <a:spcPct val="100000"/>
                        </a:lnSpc>
                      </a:pPr>
                      <a:r>
                        <a:rPr lang="pl-PL" sz="1800" strike="noStrike" spc="-1">
                          <a:solidFill>
                            <a:srgbClr val="000000"/>
                          </a:solidFill>
                          <a:uFill>
                            <a:solidFill>
                              <a:srgbClr val="FFFFFF"/>
                            </a:solidFill>
                          </a:uFill>
                          <a:latin typeface="Calibri"/>
                        </a:rPr>
                        <a:t>3</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nSpc>
                          <a:spcPct val="100000"/>
                        </a:lnSpc>
                      </a:pPr>
                      <a:r>
                        <a:rPr lang="pl-PL" sz="1800" strike="noStrike" spc="-1">
                          <a:solidFill>
                            <a:srgbClr val="000000"/>
                          </a:solidFill>
                          <a:uFill>
                            <a:solidFill>
                              <a:srgbClr val="FFFFFF"/>
                            </a:solidFill>
                          </a:uFill>
                          <a:latin typeface="Calibri"/>
                        </a:rPr>
                        <a:t>Wpływ projektu na realizację Strategii ZIT AJ</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Skala punktowa </a:t>
                      </a:r>
                      <a:endParaRPr/>
                    </a:p>
                    <a:p>
                      <a:pPr algn="ctr">
                        <a:lnSpc>
                          <a:spcPct val="100000"/>
                        </a:lnSpc>
                      </a:pPr>
                      <a:r>
                        <a:rPr lang="pl-PL" sz="1800" strike="noStrike" spc="-1">
                          <a:solidFill>
                            <a:srgbClr val="000000"/>
                          </a:solidFill>
                          <a:uFill>
                            <a:solidFill>
                              <a:srgbClr val="FFFFFF"/>
                            </a:solidFill>
                          </a:uFill>
                          <a:latin typeface="Calibri"/>
                        </a:rPr>
                        <a:t> od 0 do 25</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50 %</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r>
              <a:tr h="1223640">
                <a:tc>
                  <a:txBody>
                    <a:bodyPr/>
                    <a:lstStyle/>
                    <a:p>
                      <a:pPr>
                        <a:lnSpc>
                          <a:spcPct val="100000"/>
                        </a:lnSpc>
                      </a:pPr>
                      <a:r>
                        <a:rPr lang="pl-PL" sz="1800" strike="noStrike" spc="-1">
                          <a:solidFill>
                            <a:srgbClr val="000000"/>
                          </a:solidFill>
                          <a:uFill>
                            <a:solidFill>
                              <a:srgbClr val="FFFFFF"/>
                            </a:solidFill>
                          </a:uFill>
                          <a:latin typeface="Calibri"/>
                        </a:rPr>
                        <a:t>4</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nSpc>
                          <a:spcPct val="100000"/>
                        </a:lnSpc>
                      </a:pPr>
                      <a:r>
                        <a:rPr lang="pl-PL" sz="1800" strike="noStrike" spc="-1">
                          <a:solidFill>
                            <a:srgbClr val="000000"/>
                          </a:solidFill>
                          <a:uFill>
                            <a:solidFill>
                              <a:srgbClr val="FFFFFF"/>
                            </a:solidFill>
                          </a:uFill>
                          <a:latin typeface="Calibri"/>
                        </a:rPr>
                        <a:t>Wpływ projektu na realizację wartości docelowej wskaźników monitoringu realizacji celów Strategii ZIT wynikających z Porozumienia</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Skala punktowa </a:t>
                      </a:r>
                      <a:endParaRPr/>
                    </a:p>
                    <a:p>
                      <a:pPr algn="ctr">
                        <a:lnSpc>
                          <a:spcPct val="100000"/>
                        </a:lnSpc>
                      </a:pPr>
                      <a:r>
                        <a:rPr lang="pl-PL" sz="1800" strike="noStrike" spc="-1">
                          <a:solidFill>
                            <a:srgbClr val="000000"/>
                          </a:solidFill>
                          <a:uFill>
                            <a:solidFill>
                              <a:srgbClr val="FFFFFF"/>
                            </a:solidFill>
                          </a:uFill>
                          <a:latin typeface="Calibri"/>
                        </a:rPr>
                        <a:t> od 0 do 20</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40 %</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r>
              <a:tr h="934920">
                <a:tc>
                  <a:txBody>
                    <a:bodyPr/>
                    <a:lstStyle/>
                    <a:p>
                      <a:pPr>
                        <a:lnSpc>
                          <a:spcPct val="100000"/>
                        </a:lnSpc>
                      </a:pPr>
                      <a:r>
                        <a:rPr lang="pl-PL" sz="1800" strike="noStrike" spc="-1">
                          <a:solidFill>
                            <a:srgbClr val="000000"/>
                          </a:solidFill>
                          <a:uFill>
                            <a:solidFill>
                              <a:srgbClr val="FFFFFF"/>
                            </a:solidFill>
                          </a:uFill>
                          <a:latin typeface="Calibri"/>
                        </a:rPr>
                        <a:t>5</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nSpc>
                          <a:spcPct val="100000"/>
                        </a:lnSpc>
                      </a:pPr>
                      <a:r>
                        <a:rPr lang="pl-PL" sz="1800" strike="noStrike" spc="-1">
                          <a:solidFill>
                            <a:srgbClr val="000000"/>
                          </a:solidFill>
                          <a:uFill>
                            <a:solidFill>
                              <a:srgbClr val="FFFFFF"/>
                            </a:solidFill>
                          </a:uFill>
                          <a:latin typeface="Calibri"/>
                        </a:rPr>
                        <a:t>Komplementarny charakter projektu</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Skala punktowa </a:t>
                      </a:r>
                      <a:endParaRPr/>
                    </a:p>
                    <a:p>
                      <a:pPr algn="ctr">
                        <a:lnSpc>
                          <a:spcPct val="100000"/>
                        </a:lnSpc>
                      </a:pPr>
                      <a:r>
                        <a:rPr lang="pl-PL" sz="1800" strike="noStrike" spc="-1">
                          <a:solidFill>
                            <a:srgbClr val="000000"/>
                          </a:solidFill>
                          <a:uFill>
                            <a:solidFill>
                              <a:srgbClr val="FFFFFF"/>
                            </a:solidFill>
                          </a:uFill>
                          <a:latin typeface="Calibri"/>
                        </a:rPr>
                        <a:t> od 0 do 5</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10%</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0" name="TextShape 1"/>
          <p:cNvSpPr txBox="1"/>
          <p:nvPr/>
        </p:nvSpPr>
        <p:spPr>
          <a:xfrm>
            <a:off x="0" y="1655991"/>
            <a:ext cx="9252000" cy="935640"/>
          </a:xfrm>
          <a:prstGeom prst="rect">
            <a:avLst/>
          </a:prstGeom>
          <a:noFill/>
          <a:ln>
            <a:noFill/>
          </a:ln>
        </p:spPr>
        <p:txBody>
          <a:bodyPr anchor="ctr"/>
          <a:lstStyle/>
          <a:p>
            <a:pPr algn="ctr">
              <a:lnSpc>
                <a:spcPct val="100000"/>
              </a:lnSpc>
            </a:pPr>
            <a:r>
              <a:rPr lang="pl-PL" sz="4400" b="1" strike="noStrike" spc="-1" dirty="0">
                <a:solidFill>
                  <a:srgbClr val="000000"/>
                </a:solidFill>
                <a:uFill>
                  <a:solidFill>
                    <a:srgbClr val="FFFFFF"/>
                  </a:solidFill>
                </a:uFill>
                <a:latin typeface="Calibri"/>
              </a:rPr>
              <a:t>KRYTERIUM NR 1
</a:t>
            </a:r>
            <a:r>
              <a:rPr lang="pl-PL" sz="4200" strike="noStrike" spc="-1" dirty="0">
                <a:solidFill>
                  <a:srgbClr val="000000"/>
                </a:solidFill>
                <a:uFill>
                  <a:solidFill>
                    <a:srgbClr val="FFFFFF"/>
                  </a:solidFill>
                </a:uFill>
                <a:latin typeface="Calibri"/>
              </a:rPr>
              <a:t>Ocena zgodności projektu ze Strategią ZIT</a:t>
            </a:r>
            <a:r>
              <a:rPr lang="pl-PL" sz="4400" strike="noStrike" spc="-1" dirty="0">
                <a:solidFill>
                  <a:srgbClr val="000000"/>
                </a:solidFill>
                <a:uFill>
                  <a:solidFill>
                    <a:srgbClr val="FFFFFF"/>
                  </a:solidFill>
                </a:uFill>
                <a:latin typeface="Calibri"/>
              </a:rPr>
              <a:t>
</a:t>
            </a:r>
            <a:endParaRPr dirty="0"/>
          </a:p>
        </p:txBody>
      </p:sp>
      <p:sp>
        <p:nvSpPr>
          <p:cNvPr id="341" name="CustomShape 2"/>
          <p:cNvSpPr/>
          <p:nvPr/>
        </p:nvSpPr>
        <p:spPr>
          <a:xfrm>
            <a:off x="191456" y="3155931"/>
            <a:ext cx="8686440" cy="11952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687240" rIns="674280" bIns="170640"/>
          <a:lstStyle/>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Weryfikacja czy projekt wpisuje się w Strategię ZIT AJ</a:t>
            </a:r>
            <a:endParaRPr dirty="0"/>
          </a:p>
        </p:txBody>
      </p:sp>
      <p:sp>
        <p:nvSpPr>
          <p:cNvPr id="342" name="CustomShape 3"/>
          <p:cNvSpPr/>
          <p:nvPr/>
        </p:nvSpPr>
        <p:spPr>
          <a:xfrm>
            <a:off x="434520" y="2779731"/>
            <a:ext cx="6080400" cy="97380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9680" tIns="47520" rIns="229680" bIns="47520" anchor="ctr"/>
          <a:lstStyle/>
          <a:p>
            <a:pPr>
              <a:lnSpc>
                <a:spcPct val="90000"/>
              </a:lnSpc>
            </a:pPr>
            <a:r>
              <a:rPr lang="pl-PL" sz="3300" b="1" strike="noStrike" spc="-1" dirty="0">
                <a:solidFill>
                  <a:srgbClr val="FFFFFF"/>
                </a:solidFill>
                <a:uFill>
                  <a:solidFill>
                    <a:srgbClr val="FFFFFF"/>
                  </a:solidFill>
                </a:uFill>
                <a:latin typeface="Calibri"/>
              </a:rPr>
              <a:t>Definicja kryterium </a:t>
            </a:r>
            <a:endParaRPr dirty="0"/>
          </a:p>
        </p:txBody>
      </p:sp>
      <p:sp>
        <p:nvSpPr>
          <p:cNvPr id="343" name="CustomShape 4"/>
          <p:cNvSpPr/>
          <p:nvPr/>
        </p:nvSpPr>
        <p:spPr>
          <a:xfrm>
            <a:off x="191456" y="4790502"/>
            <a:ext cx="8686440" cy="192276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687240" rIns="674280" bIns="170640"/>
          <a:lstStyle/>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TAK/NIE</a:t>
            </a:r>
            <a:endParaRPr dirty="0"/>
          </a:p>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Kryterium obligatoryjne (kluczowe) – niespełnienie oznacza odrzucenie wniosku</a:t>
            </a:r>
            <a:endParaRPr dirty="0"/>
          </a:p>
        </p:txBody>
      </p:sp>
      <p:sp>
        <p:nvSpPr>
          <p:cNvPr id="344" name="CustomShape 5"/>
          <p:cNvSpPr/>
          <p:nvPr/>
        </p:nvSpPr>
        <p:spPr>
          <a:xfrm>
            <a:off x="434520" y="4387506"/>
            <a:ext cx="6080400" cy="97380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9680" tIns="47520" rIns="229680" bIns="47520" anchor="ctr"/>
          <a:lstStyle/>
          <a:p>
            <a:pPr>
              <a:lnSpc>
                <a:spcPct val="90000"/>
              </a:lnSpc>
            </a:pPr>
            <a:r>
              <a:rPr lang="pl-PL" sz="2400" b="1" strike="noStrike" spc="-1">
                <a:solidFill>
                  <a:srgbClr val="FFFFFF"/>
                </a:solidFill>
                <a:uFill>
                  <a:solidFill>
                    <a:srgbClr val="FFFFFF"/>
                  </a:solidFill>
                </a:uFill>
                <a:latin typeface="Calibri"/>
              </a:rPr>
              <a:t>Opis znaczenia kryterium </a:t>
            </a:r>
            <a:endParaRPr/>
          </a:p>
        </p:txBody>
      </p:sp>
      <p:pic>
        <p:nvPicPr>
          <p:cNvPr id="345" name="Picture 2"/>
          <p:cNvPicPr/>
          <p:nvPr/>
        </p:nvPicPr>
        <p:blipFill>
          <a:blip r:embed="rId3"/>
          <a:stretch/>
        </p:blipFill>
        <p:spPr>
          <a:xfrm>
            <a:off x="4356000" y="332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6" name="TextShape 1"/>
          <p:cNvSpPr txBox="1"/>
          <p:nvPr/>
        </p:nvSpPr>
        <p:spPr>
          <a:xfrm>
            <a:off x="107640" y="1412640"/>
            <a:ext cx="8218800" cy="1569960"/>
          </a:xfrm>
          <a:prstGeom prst="rect">
            <a:avLst/>
          </a:prstGeom>
          <a:noFill/>
          <a:ln>
            <a:noFill/>
          </a:ln>
        </p:spPr>
        <p:txBody>
          <a:bodyPr anchor="ctr"/>
          <a:lstStyle/>
          <a:p>
            <a:pPr algn="ctr">
              <a:lnSpc>
                <a:spcPct val="100000"/>
              </a:lnSpc>
            </a:pPr>
            <a:r>
              <a:rPr lang="pl-PL" sz="3600" b="1" strike="noStrike" spc="-1">
                <a:solidFill>
                  <a:srgbClr val="000000"/>
                </a:solidFill>
                <a:uFill>
                  <a:solidFill>
                    <a:srgbClr val="FFFFFF"/>
                  </a:solidFill>
                </a:uFill>
                <a:latin typeface="Calibri"/>
              </a:rPr>
              <a:t>KRYTERIUM NR 2</a:t>
            </a:r>
            <a:r>
              <a:rPr lang="pl-PL" sz="3600" strike="noStrike" spc="-1">
                <a:solidFill>
                  <a:srgbClr val="000000"/>
                </a:solidFill>
                <a:uFill>
                  <a:solidFill>
                    <a:srgbClr val="FFFFFF"/>
                  </a:solidFill>
                </a:uFill>
                <a:latin typeface="Calibri"/>
              </a:rPr>
              <a:t>
</a:t>
            </a:r>
            <a:r>
              <a:rPr lang="pl-PL" sz="3600" b="1" strike="noStrike" spc="-1">
                <a:solidFill>
                  <a:srgbClr val="000000"/>
                </a:solidFill>
                <a:uFill>
                  <a:solidFill>
                    <a:srgbClr val="FFFFFF"/>
                  </a:solidFill>
                </a:uFill>
                <a:latin typeface="Calibri"/>
              </a:rPr>
              <a:t>Poprawność doboru wskaźników</a:t>
            </a:r>
            <a:r>
              <a:rPr lang="pl-PL" sz="3600" strike="noStrike" spc="-1">
                <a:solidFill>
                  <a:srgbClr val="000000"/>
                </a:solidFill>
                <a:uFill>
                  <a:solidFill>
                    <a:srgbClr val="FFFFFF"/>
                  </a:solidFill>
                </a:uFill>
                <a:latin typeface="Calibri"/>
              </a:rPr>
              <a:t>
</a:t>
            </a:r>
            <a:endParaRPr/>
          </a:p>
        </p:txBody>
      </p:sp>
      <p:sp>
        <p:nvSpPr>
          <p:cNvPr id="347" name="CustomShape 2"/>
          <p:cNvSpPr/>
          <p:nvPr/>
        </p:nvSpPr>
        <p:spPr>
          <a:xfrm>
            <a:off x="56880" y="2677680"/>
            <a:ext cx="8686440" cy="18709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458280" rIns="67428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W ramach kryterium będzie sprawdzane czy wybrane wskaźniki produktu i rezultatu odzwierciedlają zakres rzeczowy projektu, a założone do osiągnięcia wartości są realne do osiągnięcia (nie zostały sztucznie zawyżone lub zaniżone)</a:t>
            </a:r>
            <a:endParaRPr/>
          </a:p>
        </p:txBody>
      </p:sp>
      <p:sp>
        <p:nvSpPr>
          <p:cNvPr id="348" name="CustomShape 3"/>
          <p:cNvSpPr/>
          <p:nvPr/>
        </p:nvSpPr>
        <p:spPr>
          <a:xfrm>
            <a:off x="491040" y="2352960"/>
            <a:ext cx="6080400" cy="6490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9680" tIns="31680" rIns="229680" bIns="31680" anchor="ctr"/>
          <a:lstStyle/>
          <a:p>
            <a:pPr>
              <a:lnSpc>
                <a:spcPct val="90000"/>
              </a:lnSpc>
            </a:pPr>
            <a:r>
              <a:rPr lang="pl-PL" sz="3200" b="1" strike="noStrike" spc="-1">
                <a:solidFill>
                  <a:srgbClr val="FFFFFF"/>
                </a:solidFill>
                <a:uFill>
                  <a:solidFill>
                    <a:srgbClr val="FFFFFF"/>
                  </a:solidFill>
                </a:uFill>
                <a:latin typeface="Calibri"/>
              </a:rPr>
              <a:t>Definicja kryterium </a:t>
            </a:r>
            <a:endParaRPr/>
          </a:p>
        </p:txBody>
      </p:sp>
      <p:sp>
        <p:nvSpPr>
          <p:cNvPr id="349" name="CustomShape 4"/>
          <p:cNvSpPr/>
          <p:nvPr/>
        </p:nvSpPr>
        <p:spPr>
          <a:xfrm>
            <a:off x="56880" y="4992480"/>
            <a:ext cx="8686440" cy="15937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458280" rIns="67428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TAK/NIE/NIE DOTYCZY</a:t>
            </a:r>
            <a:endParaRPr/>
          </a:p>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Kryterium obligatoryjne (kluczowe) – niespełnienie oznacza odrzucenie wniosku </a:t>
            </a:r>
            <a:endParaRPr/>
          </a:p>
        </p:txBody>
      </p:sp>
      <p:sp>
        <p:nvSpPr>
          <p:cNvPr id="350" name="CustomShape 5"/>
          <p:cNvSpPr/>
          <p:nvPr/>
        </p:nvSpPr>
        <p:spPr>
          <a:xfrm>
            <a:off x="491040" y="4667760"/>
            <a:ext cx="6080400" cy="6490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9680" tIns="31680" rIns="229680" bIns="31680" anchor="ctr"/>
          <a:lstStyle/>
          <a:p>
            <a:pPr>
              <a:lnSpc>
                <a:spcPct val="90000"/>
              </a:lnSpc>
            </a:pPr>
            <a:r>
              <a:rPr lang="pl-PL" sz="2200" b="1" strike="noStrike" spc="-1">
                <a:solidFill>
                  <a:srgbClr val="FFFFFF"/>
                </a:solidFill>
                <a:uFill>
                  <a:solidFill>
                    <a:srgbClr val="FFFFFF"/>
                  </a:solidFill>
                </a:uFill>
                <a:latin typeface="Calibri"/>
              </a:rPr>
              <a:t>Opis znaczenia kryterium </a:t>
            </a:r>
            <a:endParaRPr/>
          </a:p>
        </p:txBody>
      </p:sp>
      <p:pic>
        <p:nvPicPr>
          <p:cNvPr id="351"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5782</TotalTime>
  <Words>977</Words>
  <Application>Microsoft Office PowerPoint</Application>
  <PresentationFormat>Pokaz na ekranie (4:3)</PresentationFormat>
  <Paragraphs>368</Paragraphs>
  <Slides>20</Slides>
  <Notes>3</Notes>
  <HiddenSlides>0</HiddenSlides>
  <MMClips>0</MMClips>
  <ScaleCrop>false</ScaleCrop>
  <HeadingPairs>
    <vt:vector size="6" baseType="variant">
      <vt:variant>
        <vt:lpstr>Używane czcionki</vt:lpstr>
      </vt:variant>
      <vt:variant>
        <vt:i4>7</vt:i4>
      </vt:variant>
      <vt:variant>
        <vt:lpstr>Motyw</vt:lpstr>
      </vt:variant>
      <vt:variant>
        <vt:i4>8</vt:i4>
      </vt:variant>
      <vt:variant>
        <vt:lpstr>Tytuły slajdów</vt:lpstr>
      </vt:variant>
      <vt:variant>
        <vt:i4>20</vt:i4>
      </vt:variant>
    </vt:vector>
  </HeadingPairs>
  <TitlesOfParts>
    <vt:vector size="35" baseType="lpstr">
      <vt:lpstr>Arial</vt:lpstr>
      <vt:lpstr>Calibri</vt:lpstr>
      <vt:lpstr>Calibri Light</vt:lpstr>
      <vt:lpstr>DejaVu Sans</vt:lpstr>
      <vt:lpstr>StarSymbol</vt:lpstr>
      <vt:lpstr>Times New Roman</vt:lpstr>
      <vt:lpstr>Verdana</vt:lpstr>
      <vt:lpstr>Motyw pakietu Office</vt:lpstr>
      <vt:lpstr>Office Theme</vt:lpstr>
      <vt:lpstr>Office Theme</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Grzegorz Łukaszuk</cp:lastModifiedBy>
  <cp:revision>333</cp:revision>
  <dcterms:created xsi:type="dcterms:W3CDTF">2015-04-22T07:48:15Z</dcterms:created>
  <dcterms:modified xsi:type="dcterms:W3CDTF">2016-03-23T06:54:57Z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